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vml" ContentType="application/vnd.openxmlformats-officedocument.vmlDrawing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  <p:sldMasterId id="2147483660" r:id="rId2"/>
  </p:sldMasterIdLst>
  <p:notesMasterIdLst>
    <p:notesMasterId r:id="rId113"/>
  </p:notesMasterIdLst>
  <p:handoutMasterIdLst>
    <p:handoutMasterId r:id="rId114"/>
  </p:handoutMasterIdLst>
  <p:sldIdLst>
    <p:sldId id="256" r:id="rId3"/>
    <p:sldId id="782" r:id="rId4"/>
    <p:sldId id="783" r:id="rId5"/>
    <p:sldId id="792" r:id="rId6"/>
    <p:sldId id="640" r:id="rId7"/>
    <p:sldId id="545" r:id="rId8"/>
    <p:sldId id="795" r:id="rId9"/>
    <p:sldId id="796" r:id="rId10"/>
    <p:sldId id="797" r:id="rId11"/>
    <p:sldId id="744" r:id="rId12"/>
    <p:sldId id="764" r:id="rId13"/>
    <p:sldId id="552" r:id="rId14"/>
    <p:sldId id="678" r:id="rId15"/>
    <p:sldId id="553" r:id="rId16"/>
    <p:sldId id="679" r:id="rId17"/>
    <p:sldId id="554" r:id="rId18"/>
    <p:sldId id="680" r:id="rId19"/>
    <p:sldId id="798" r:id="rId20"/>
    <p:sldId id="681" r:id="rId21"/>
    <p:sldId id="765" r:id="rId22"/>
    <p:sldId id="766" r:id="rId23"/>
    <p:sldId id="767" r:id="rId24"/>
    <p:sldId id="561" r:id="rId25"/>
    <p:sldId id="567" r:id="rId26"/>
    <p:sldId id="562" r:id="rId27"/>
    <p:sldId id="768" r:id="rId28"/>
    <p:sldId id="752" r:id="rId29"/>
    <p:sldId id="682" r:id="rId30"/>
    <p:sldId id="683" r:id="rId31"/>
    <p:sldId id="684" r:id="rId32"/>
    <p:sldId id="770" r:id="rId33"/>
    <p:sldId id="479" r:id="rId34"/>
    <p:sldId id="569" r:id="rId35"/>
    <p:sldId id="771" r:id="rId36"/>
    <p:sldId id="772" r:id="rId37"/>
    <p:sldId id="755" r:id="rId38"/>
    <p:sldId id="756" r:id="rId39"/>
    <p:sldId id="778" r:id="rId40"/>
    <p:sldId id="779" r:id="rId41"/>
    <p:sldId id="686" r:id="rId42"/>
    <p:sldId id="799" r:id="rId43"/>
    <p:sldId id="781" r:id="rId44"/>
    <p:sldId id="580" r:id="rId45"/>
    <p:sldId id="502" r:id="rId46"/>
    <p:sldId id="503" r:id="rId47"/>
    <p:sldId id="505" r:id="rId48"/>
    <p:sldId id="506" r:id="rId49"/>
    <p:sldId id="507" r:id="rId50"/>
    <p:sldId id="593" r:id="rId51"/>
    <p:sldId id="609" r:id="rId52"/>
    <p:sldId id="800" r:id="rId53"/>
    <p:sldId id="611" r:id="rId54"/>
    <p:sldId id="612" r:id="rId55"/>
    <p:sldId id="613" r:id="rId56"/>
    <p:sldId id="614" r:id="rId57"/>
    <p:sldId id="801" r:id="rId58"/>
    <p:sldId id="693" r:id="rId59"/>
    <p:sldId id="694" r:id="rId60"/>
    <p:sldId id="695" r:id="rId61"/>
    <p:sldId id="615" r:id="rId62"/>
    <p:sldId id="657" r:id="rId63"/>
    <p:sldId id="802" r:id="rId64"/>
    <p:sldId id="616" r:id="rId65"/>
    <p:sldId id="658" r:id="rId66"/>
    <p:sldId id="579" r:id="rId67"/>
    <p:sldId id="650" r:id="rId68"/>
    <p:sldId id="631" r:id="rId69"/>
    <p:sldId id="660" r:id="rId70"/>
    <p:sldId id="659" r:id="rId71"/>
    <p:sldId id="651" r:id="rId72"/>
    <p:sldId id="734" r:id="rId73"/>
    <p:sldId id="735" r:id="rId74"/>
    <p:sldId id="736" r:id="rId75"/>
    <p:sldId id="737" r:id="rId76"/>
    <p:sldId id="652" r:id="rId77"/>
    <p:sldId id="738" r:id="rId78"/>
    <p:sldId id="653" r:id="rId79"/>
    <p:sldId id="654" r:id="rId80"/>
    <p:sldId id="655" r:id="rId81"/>
    <p:sldId id="664" r:id="rId82"/>
    <p:sldId id="597" r:id="rId83"/>
    <p:sldId id="598" r:id="rId84"/>
    <p:sldId id="599" r:id="rId85"/>
    <p:sldId id="724" r:id="rId86"/>
    <p:sldId id="725" r:id="rId87"/>
    <p:sldId id="726" r:id="rId88"/>
    <p:sldId id="727" r:id="rId89"/>
    <p:sldId id="728" r:id="rId90"/>
    <p:sldId id="442" r:id="rId91"/>
    <p:sldId id="701" r:id="rId92"/>
    <p:sldId id="702" r:id="rId93"/>
    <p:sldId id="703" r:id="rId94"/>
    <p:sldId id="704" r:id="rId95"/>
    <p:sldId id="705" r:id="rId96"/>
    <p:sldId id="706" r:id="rId97"/>
    <p:sldId id="707" r:id="rId98"/>
    <p:sldId id="708" r:id="rId99"/>
    <p:sldId id="709" r:id="rId100"/>
    <p:sldId id="710" r:id="rId101"/>
    <p:sldId id="711" r:id="rId102"/>
    <p:sldId id="716" r:id="rId103"/>
    <p:sldId id="718" r:id="rId104"/>
    <p:sldId id="719" r:id="rId105"/>
    <p:sldId id="739" r:id="rId106"/>
    <p:sldId id="720" r:id="rId107"/>
    <p:sldId id="740" r:id="rId108"/>
    <p:sldId id="741" r:id="rId109"/>
    <p:sldId id="729" r:id="rId110"/>
    <p:sldId id="742" r:id="rId111"/>
    <p:sldId id="743" r:id="rId112"/>
  </p:sldIdLst>
  <p:sldSz cx="9144000" cy="6858000" type="screen4x3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ＭＳ Ｐゴシック" charset="-128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28"/>
    <a:srgbClr val="000032"/>
    <a:srgbClr val="2222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112" y="-9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0" Type="http://schemas.openxmlformats.org/officeDocument/2006/relationships/slide" Target="slides/slide8.xml"/><Relationship Id="rId11" Type="http://schemas.openxmlformats.org/officeDocument/2006/relationships/slide" Target="slides/slide9.xml"/><Relationship Id="rId12" Type="http://schemas.openxmlformats.org/officeDocument/2006/relationships/slide" Target="slides/slide10.xml"/><Relationship Id="rId13" Type="http://schemas.openxmlformats.org/officeDocument/2006/relationships/slide" Target="slides/slide11.xml"/><Relationship Id="rId14" Type="http://schemas.openxmlformats.org/officeDocument/2006/relationships/slide" Target="slides/slide12.xml"/><Relationship Id="rId15" Type="http://schemas.openxmlformats.org/officeDocument/2006/relationships/slide" Target="slides/slide13.xml"/><Relationship Id="rId16" Type="http://schemas.openxmlformats.org/officeDocument/2006/relationships/slide" Target="slides/slide14.xml"/><Relationship Id="rId17" Type="http://schemas.openxmlformats.org/officeDocument/2006/relationships/slide" Target="slides/slide15.xml"/><Relationship Id="rId18" Type="http://schemas.openxmlformats.org/officeDocument/2006/relationships/slide" Target="slides/slide16.xml"/><Relationship Id="rId19" Type="http://schemas.openxmlformats.org/officeDocument/2006/relationships/slide" Target="slides/slide17.xml"/><Relationship Id="rId60" Type="http://schemas.openxmlformats.org/officeDocument/2006/relationships/slide" Target="slides/slide58.xml"/><Relationship Id="rId61" Type="http://schemas.openxmlformats.org/officeDocument/2006/relationships/slide" Target="slides/slide59.xml"/><Relationship Id="rId62" Type="http://schemas.openxmlformats.org/officeDocument/2006/relationships/slide" Target="slides/slide60.xml"/><Relationship Id="rId63" Type="http://schemas.openxmlformats.org/officeDocument/2006/relationships/slide" Target="slides/slide61.xml"/><Relationship Id="rId64" Type="http://schemas.openxmlformats.org/officeDocument/2006/relationships/slide" Target="slides/slide62.xml"/><Relationship Id="rId65" Type="http://schemas.openxmlformats.org/officeDocument/2006/relationships/slide" Target="slides/slide63.xml"/><Relationship Id="rId66" Type="http://schemas.openxmlformats.org/officeDocument/2006/relationships/slide" Target="slides/slide64.xml"/><Relationship Id="rId67" Type="http://schemas.openxmlformats.org/officeDocument/2006/relationships/slide" Target="slides/slide65.xml"/><Relationship Id="rId68" Type="http://schemas.openxmlformats.org/officeDocument/2006/relationships/slide" Target="slides/slide66.xml"/><Relationship Id="rId69" Type="http://schemas.openxmlformats.org/officeDocument/2006/relationships/slide" Target="slides/slide67.xml"/><Relationship Id="rId40" Type="http://schemas.openxmlformats.org/officeDocument/2006/relationships/slide" Target="slides/slide38.xml"/><Relationship Id="rId41" Type="http://schemas.openxmlformats.org/officeDocument/2006/relationships/slide" Target="slides/slide39.xml"/><Relationship Id="rId42" Type="http://schemas.openxmlformats.org/officeDocument/2006/relationships/slide" Target="slides/slide40.xml"/><Relationship Id="rId90" Type="http://schemas.openxmlformats.org/officeDocument/2006/relationships/slide" Target="slides/slide88.xml"/><Relationship Id="rId91" Type="http://schemas.openxmlformats.org/officeDocument/2006/relationships/slide" Target="slides/slide89.xml"/><Relationship Id="rId92" Type="http://schemas.openxmlformats.org/officeDocument/2006/relationships/slide" Target="slides/slide90.xml"/><Relationship Id="rId93" Type="http://schemas.openxmlformats.org/officeDocument/2006/relationships/slide" Target="slides/slide91.xml"/><Relationship Id="rId94" Type="http://schemas.openxmlformats.org/officeDocument/2006/relationships/slide" Target="slides/slide92.xml"/><Relationship Id="rId95" Type="http://schemas.openxmlformats.org/officeDocument/2006/relationships/slide" Target="slides/slide93.xml"/><Relationship Id="rId96" Type="http://schemas.openxmlformats.org/officeDocument/2006/relationships/slide" Target="slides/slide94.xml"/><Relationship Id="rId101" Type="http://schemas.openxmlformats.org/officeDocument/2006/relationships/slide" Target="slides/slide99.xml"/><Relationship Id="rId102" Type="http://schemas.openxmlformats.org/officeDocument/2006/relationships/slide" Target="slides/slide100.xml"/><Relationship Id="rId103" Type="http://schemas.openxmlformats.org/officeDocument/2006/relationships/slide" Target="slides/slide101.xml"/><Relationship Id="rId104" Type="http://schemas.openxmlformats.org/officeDocument/2006/relationships/slide" Target="slides/slide102.xml"/><Relationship Id="rId105" Type="http://schemas.openxmlformats.org/officeDocument/2006/relationships/slide" Target="slides/slide103.xml"/><Relationship Id="rId106" Type="http://schemas.openxmlformats.org/officeDocument/2006/relationships/slide" Target="slides/slide104.xml"/><Relationship Id="rId107" Type="http://schemas.openxmlformats.org/officeDocument/2006/relationships/slide" Target="slides/slide105.xml"/><Relationship Id="rId108" Type="http://schemas.openxmlformats.org/officeDocument/2006/relationships/slide" Target="slides/slide106.xml"/><Relationship Id="rId109" Type="http://schemas.openxmlformats.org/officeDocument/2006/relationships/slide" Target="slides/slide107.xml"/><Relationship Id="rId97" Type="http://schemas.openxmlformats.org/officeDocument/2006/relationships/slide" Target="slides/slide95.xml"/><Relationship Id="rId98" Type="http://schemas.openxmlformats.org/officeDocument/2006/relationships/slide" Target="slides/slide96.xml"/><Relationship Id="rId99" Type="http://schemas.openxmlformats.org/officeDocument/2006/relationships/slide" Target="slides/slide97.xml"/><Relationship Id="rId43" Type="http://schemas.openxmlformats.org/officeDocument/2006/relationships/slide" Target="slides/slide41.xml"/><Relationship Id="rId44" Type="http://schemas.openxmlformats.org/officeDocument/2006/relationships/slide" Target="slides/slide42.xml"/><Relationship Id="rId45" Type="http://schemas.openxmlformats.org/officeDocument/2006/relationships/slide" Target="slides/slide43.xml"/><Relationship Id="rId46" Type="http://schemas.openxmlformats.org/officeDocument/2006/relationships/slide" Target="slides/slide44.xml"/><Relationship Id="rId47" Type="http://schemas.openxmlformats.org/officeDocument/2006/relationships/slide" Target="slides/slide45.xml"/><Relationship Id="rId48" Type="http://schemas.openxmlformats.org/officeDocument/2006/relationships/slide" Target="slides/slide46.xml"/><Relationship Id="rId49" Type="http://schemas.openxmlformats.org/officeDocument/2006/relationships/slide" Target="slides/slide47.xml"/><Relationship Id="rId100" Type="http://schemas.openxmlformats.org/officeDocument/2006/relationships/slide" Target="slides/slide98.xml"/><Relationship Id="rId20" Type="http://schemas.openxmlformats.org/officeDocument/2006/relationships/slide" Target="slides/slide18.xml"/><Relationship Id="rId21" Type="http://schemas.openxmlformats.org/officeDocument/2006/relationships/slide" Target="slides/slide19.xml"/><Relationship Id="rId22" Type="http://schemas.openxmlformats.org/officeDocument/2006/relationships/slide" Target="slides/slide20.xml"/><Relationship Id="rId70" Type="http://schemas.openxmlformats.org/officeDocument/2006/relationships/slide" Target="slides/slide68.xml"/><Relationship Id="rId71" Type="http://schemas.openxmlformats.org/officeDocument/2006/relationships/slide" Target="slides/slide69.xml"/><Relationship Id="rId72" Type="http://schemas.openxmlformats.org/officeDocument/2006/relationships/slide" Target="slides/slide70.xml"/><Relationship Id="rId73" Type="http://schemas.openxmlformats.org/officeDocument/2006/relationships/slide" Target="slides/slide71.xml"/><Relationship Id="rId74" Type="http://schemas.openxmlformats.org/officeDocument/2006/relationships/slide" Target="slides/slide72.xml"/><Relationship Id="rId75" Type="http://schemas.openxmlformats.org/officeDocument/2006/relationships/slide" Target="slides/slide73.xml"/><Relationship Id="rId76" Type="http://schemas.openxmlformats.org/officeDocument/2006/relationships/slide" Target="slides/slide74.xml"/><Relationship Id="rId77" Type="http://schemas.openxmlformats.org/officeDocument/2006/relationships/slide" Target="slides/slide75.xml"/><Relationship Id="rId78" Type="http://schemas.openxmlformats.org/officeDocument/2006/relationships/slide" Target="slides/slide76.xml"/><Relationship Id="rId79" Type="http://schemas.openxmlformats.org/officeDocument/2006/relationships/slide" Target="slides/slide77.xml"/><Relationship Id="rId23" Type="http://schemas.openxmlformats.org/officeDocument/2006/relationships/slide" Target="slides/slide21.xml"/><Relationship Id="rId24" Type="http://schemas.openxmlformats.org/officeDocument/2006/relationships/slide" Target="slides/slide22.xml"/><Relationship Id="rId25" Type="http://schemas.openxmlformats.org/officeDocument/2006/relationships/slide" Target="slides/slide23.xml"/><Relationship Id="rId26" Type="http://schemas.openxmlformats.org/officeDocument/2006/relationships/slide" Target="slides/slide24.xml"/><Relationship Id="rId27" Type="http://schemas.openxmlformats.org/officeDocument/2006/relationships/slide" Target="slides/slide25.xml"/><Relationship Id="rId28" Type="http://schemas.openxmlformats.org/officeDocument/2006/relationships/slide" Target="slides/slide26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50" Type="http://schemas.openxmlformats.org/officeDocument/2006/relationships/slide" Target="slides/slide48.xml"/><Relationship Id="rId51" Type="http://schemas.openxmlformats.org/officeDocument/2006/relationships/slide" Target="slides/slide49.xml"/><Relationship Id="rId52" Type="http://schemas.openxmlformats.org/officeDocument/2006/relationships/slide" Target="slides/slide50.xml"/><Relationship Id="rId53" Type="http://schemas.openxmlformats.org/officeDocument/2006/relationships/slide" Target="slides/slide51.xml"/><Relationship Id="rId54" Type="http://schemas.openxmlformats.org/officeDocument/2006/relationships/slide" Target="slides/slide52.xml"/><Relationship Id="rId55" Type="http://schemas.openxmlformats.org/officeDocument/2006/relationships/slide" Target="slides/slide53.xml"/><Relationship Id="rId56" Type="http://schemas.openxmlformats.org/officeDocument/2006/relationships/slide" Target="slides/slide54.xml"/><Relationship Id="rId57" Type="http://schemas.openxmlformats.org/officeDocument/2006/relationships/slide" Target="slides/slide55.xml"/><Relationship Id="rId58" Type="http://schemas.openxmlformats.org/officeDocument/2006/relationships/slide" Target="slides/slide56.xml"/><Relationship Id="rId59" Type="http://schemas.openxmlformats.org/officeDocument/2006/relationships/slide" Target="slides/slide57.xml"/><Relationship Id="rId110" Type="http://schemas.openxmlformats.org/officeDocument/2006/relationships/slide" Target="slides/slide108.xml"/><Relationship Id="rId111" Type="http://schemas.openxmlformats.org/officeDocument/2006/relationships/slide" Target="slides/slide109.xml"/><Relationship Id="rId112" Type="http://schemas.openxmlformats.org/officeDocument/2006/relationships/slide" Target="slides/slide110.xml"/><Relationship Id="rId113" Type="http://schemas.openxmlformats.org/officeDocument/2006/relationships/notesMaster" Target="notesMasters/notesMaster1.xml"/><Relationship Id="rId114" Type="http://schemas.openxmlformats.org/officeDocument/2006/relationships/handoutMaster" Target="handoutMasters/handoutMaster1.xml"/><Relationship Id="rId115" Type="http://schemas.openxmlformats.org/officeDocument/2006/relationships/printerSettings" Target="printerSettings/printerSettings1.bin"/><Relationship Id="rId116" Type="http://schemas.openxmlformats.org/officeDocument/2006/relationships/presProps" Target="presProps.xml"/><Relationship Id="rId117" Type="http://schemas.openxmlformats.org/officeDocument/2006/relationships/viewProps" Target="viewProps.xml"/><Relationship Id="rId118" Type="http://schemas.openxmlformats.org/officeDocument/2006/relationships/theme" Target="theme/theme1.xml"/><Relationship Id="rId119" Type="http://schemas.openxmlformats.org/officeDocument/2006/relationships/tableStyles" Target="tableStyles.xml"/><Relationship Id="rId30" Type="http://schemas.openxmlformats.org/officeDocument/2006/relationships/slide" Target="slides/slide28.xml"/><Relationship Id="rId31" Type="http://schemas.openxmlformats.org/officeDocument/2006/relationships/slide" Target="slides/slide29.xml"/><Relationship Id="rId32" Type="http://schemas.openxmlformats.org/officeDocument/2006/relationships/slide" Target="slides/slide30.xml"/><Relationship Id="rId33" Type="http://schemas.openxmlformats.org/officeDocument/2006/relationships/slide" Target="slides/slide31.xml"/><Relationship Id="rId34" Type="http://schemas.openxmlformats.org/officeDocument/2006/relationships/slide" Target="slides/slide32.xml"/><Relationship Id="rId35" Type="http://schemas.openxmlformats.org/officeDocument/2006/relationships/slide" Target="slides/slide33.xml"/><Relationship Id="rId36" Type="http://schemas.openxmlformats.org/officeDocument/2006/relationships/slide" Target="slides/slide34.xml"/><Relationship Id="rId37" Type="http://schemas.openxmlformats.org/officeDocument/2006/relationships/slide" Target="slides/slide35.xml"/><Relationship Id="rId38" Type="http://schemas.openxmlformats.org/officeDocument/2006/relationships/slide" Target="slides/slide36.xml"/><Relationship Id="rId39" Type="http://schemas.openxmlformats.org/officeDocument/2006/relationships/slide" Target="slides/slide37.xml"/><Relationship Id="rId80" Type="http://schemas.openxmlformats.org/officeDocument/2006/relationships/slide" Target="slides/slide78.xml"/><Relationship Id="rId81" Type="http://schemas.openxmlformats.org/officeDocument/2006/relationships/slide" Target="slides/slide79.xml"/><Relationship Id="rId82" Type="http://schemas.openxmlformats.org/officeDocument/2006/relationships/slide" Target="slides/slide80.xml"/><Relationship Id="rId83" Type="http://schemas.openxmlformats.org/officeDocument/2006/relationships/slide" Target="slides/slide81.xml"/><Relationship Id="rId84" Type="http://schemas.openxmlformats.org/officeDocument/2006/relationships/slide" Target="slides/slide82.xml"/><Relationship Id="rId85" Type="http://schemas.openxmlformats.org/officeDocument/2006/relationships/slide" Target="slides/slide83.xml"/><Relationship Id="rId86" Type="http://schemas.openxmlformats.org/officeDocument/2006/relationships/slide" Target="slides/slide84.xml"/><Relationship Id="rId87" Type="http://schemas.openxmlformats.org/officeDocument/2006/relationships/slide" Target="slides/slide85.xml"/><Relationship Id="rId88" Type="http://schemas.openxmlformats.org/officeDocument/2006/relationships/slide" Target="slides/slide86.xml"/><Relationship Id="rId89" Type="http://schemas.openxmlformats.org/officeDocument/2006/relationships/slide" Target="slides/slide8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91340CF-3F47-8F45-9909-35F06D4528EA}" type="datetime1">
              <a:rPr lang="en-US"/>
              <a:pPr>
                <a:defRPr/>
              </a:pPr>
              <a:t>1/12/2014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DA29F7BA-18D3-BB4D-9311-C20FBBFDED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86303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DB286D7-6A8E-5B40-BE01-73F507EDD0D6}" type="datetime1">
              <a:rPr lang="en-US"/>
              <a:pPr>
                <a:defRPr/>
              </a:pPr>
              <a:t>1/12/2014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noProof="0" smtClean="0"/>
              <a:t>Click to edit Master text styles</a:t>
            </a:r>
          </a:p>
          <a:p>
            <a:pPr lvl="1"/>
            <a:r>
              <a:rPr lang="en-AU" noProof="0" smtClean="0"/>
              <a:t>Second level</a:t>
            </a:r>
          </a:p>
          <a:p>
            <a:pPr lvl="2"/>
            <a:r>
              <a:rPr lang="en-AU" noProof="0" smtClean="0"/>
              <a:t>Third level</a:t>
            </a:r>
          </a:p>
          <a:p>
            <a:pPr lvl="3"/>
            <a:r>
              <a:rPr lang="en-AU" noProof="0" smtClean="0"/>
              <a:t>Fourth level</a:t>
            </a:r>
          </a:p>
          <a:p>
            <a:pPr lvl="4"/>
            <a:r>
              <a:rPr lang="en-AU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0ADEBDCF-C2FA-F246-97D1-25D0409E91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46073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ＭＳ Ｐゴシック" charset="-128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e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LCT-small.jpe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7150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898801"/>
            <a:ext cx="9144000" cy="3080834"/>
          </a:xfrm>
        </p:spPr>
        <p:txBody>
          <a:bodyPr/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42BA1-8718-7B42-8010-594513741E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CC1C98-6C25-1543-AFF2-5DC745B21F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C030A-2966-B34F-A2FE-05E45185549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20A728-6C70-AB4B-8984-7CFBDE3BB2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0894D-C924-9644-B82C-AB54FD57F7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2689D8-6FA6-604A-9A49-33360343D5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9B8F7B-B63E-AB48-B691-B0C1F20B96F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E5D2E-B336-AD49-ACDB-F961698FD7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0826A0-D162-0C48-9307-3043AE9EA3B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FC1D55-9F44-E74A-B08F-51553838B2F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226748-72D3-2C46-AB32-8A422F3CC3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LCTlogo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74613"/>
            <a:ext cx="1127125" cy="110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  <a:noFill/>
          <a:effectLst/>
        </p:spPr>
        <p:txBody>
          <a:bodyPr/>
          <a:lstStyle>
            <a:lvl1pPr algn="ctr"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36" y="1342102"/>
            <a:ext cx="7620064" cy="4784062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AU" dirty="0" smtClean="0"/>
              <a:t>Click to edit Master text styles</a:t>
            </a:r>
          </a:p>
          <a:p>
            <a:pPr lvl="1"/>
            <a:r>
              <a:rPr lang="en-AU" dirty="0" smtClean="0"/>
              <a:t>Second level</a:t>
            </a:r>
          </a:p>
          <a:p>
            <a:pPr lvl="2"/>
            <a:r>
              <a:rPr lang="en-AU" dirty="0" smtClean="0"/>
              <a:t>Third level</a:t>
            </a:r>
          </a:p>
          <a:p>
            <a:pPr lvl="3"/>
            <a:r>
              <a:rPr lang="en-AU" dirty="0" smtClean="0"/>
              <a:t>Fourth level</a:t>
            </a:r>
          </a:p>
          <a:p>
            <a:pPr lvl="4"/>
            <a:r>
              <a:rPr lang="en-AU" dirty="0" smtClean="0"/>
              <a:t>Fifth level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0" y="1180695"/>
            <a:ext cx="1127125" cy="5677305"/>
          </a:xfrm>
          <a:prstGeom prst="rect">
            <a:avLst/>
          </a:prstGeom>
          <a:gradFill flip="none" rotWithShape="1">
            <a:gsLst>
              <a:gs pos="40000">
                <a:srgbClr val="000032"/>
              </a:gs>
              <a:gs pos="100000">
                <a:srgbClr val="FFFFFF"/>
              </a:gs>
            </a:gsLst>
            <a:lin ang="16200000" scaled="0"/>
            <a:tileRect/>
          </a:gradFill>
        </p:spPr>
        <p:txBody>
          <a:bodyPr vert="horz"/>
          <a:lstStyle>
            <a:lvl1pPr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1270000" y="6356350"/>
            <a:ext cx="2752725" cy="365125"/>
          </a:xfrm>
        </p:spPr>
        <p:txBody>
          <a:bodyPr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6756400" y="6356350"/>
            <a:ext cx="2133600" cy="365125"/>
          </a:xfrm>
        </p:spPr>
        <p:txBody>
          <a:bodyPr/>
          <a:lstStyle>
            <a:lvl1pPr>
              <a:defRPr>
                <a:solidFill>
                  <a:srgbClr val="09213B"/>
                </a:solidFill>
              </a:defRPr>
            </a:lvl1pPr>
          </a:lstStyle>
          <a:p>
            <a:pPr>
              <a:defRPr/>
            </a:pPr>
            <a:fld id="{20CBA16E-0955-8D43-BA62-5C85DDDE90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E9F87-DED7-7045-84CB-CA9ABE39945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C9ED19-4C41-514B-B623-F03E9065502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45FA1B-B3A8-2B42-8C26-FB068D9FA9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0DE21F-7E71-F649-B13D-40465EE4E5C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4DA8AB-E693-AF4F-A0A5-F0C605D391C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514362-E6E6-C24F-8E4A-F2CA7E7A30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778EF0-7597-2147-8113-ED365C2A584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6DFFE1-66B2-8748-907C-11C5C9A0F12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89259-9A9B-2A4C-A916-57D5D86FE69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30377F-5E72-2C40-B31A-427A77404FA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3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860550"/>
            <a:ext cx="9144000" cy="3094038"/>
          </a:xfrm>
          <a:prstGeom prst="rect">
            <a:avLst/>
          </a:prstGeom>
          <a:gradFill flip="none" rotWithShape="1">
            <a:gsLst>
              <a:gs pos="91000">
                <a:srgbClr val="000032"/>
              </a:gs>
              <a:gs pos="100000">
                <a:srgbClr val="FFFFFF"/>
              </a:gs>
            </a:gsLst>
            <a:lin ang="16200000" scaled="0"/>
            <a:tileRect/>
          </a:gradFill>
          <a:effectLst>
            <a:glow rad="101600">
              <a:schemeClr val="bg1">
                <a:lumMod val="65000"/>
                <a:alpha val="75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96B1664C-76A4-E446-BF2F-6ECDC421C61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753" r:id="rId1"/>
    <p:sldLayoutId id="2147484754" r:id="rId2"/>
    <p:sldLayoutId id="2147484733" r:id="rId3"/>
    <p:sldLayoutId id="2147484734" r:id="rId4"/>
    <p:sldLayoutId id="2147484735" r:id="rId5"/>
    <p:sldLayoutId id="2147484736" r:id="rId6"/>
    <p:sldLayoutId id="2147484737" r:id="rId7"/>
    <p:sldLayoutId id="2147484738" r:id="rId8"/>
    <p:sldLayoutId id="2147484739" r:id="rId9"/>
    <p:sldLayoutId id="2147484740" r:id="rId10"/>
    <p:sldLayoutId id="2147484741" r:id="rId11"/>
  </p:sldLayoutIdLst>
  <p:hf hdr="0" dt="0"/>
  <p:txStyles>
    <p:titleStyle>
      <a:lvl1pPr algn="r" defTabSz="457200" rtl="0" eaLnBrk="0" fontAlgn="base" hangingPunct="0">
        <a:spcBef>
          <a:spcPct val="0"/>
        </a:spcBef>
        <a:spcAft>
          <a:spcPts val="1200"/>
        </a:spcAft>
        <a:defRPr sz="4400" kern="12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860550"/>
            <a:ext cx="9144000" cy="3094038"/>
          </a:xfrm>
          <a:prstGeom prst="rect">
            <a:avLst/>
          </a:prstGeom>
          <a:gradFill flip="none" rotWithShape="1">
            <a:gsLst>
              <a:gs pos="90000">
                <a:schemeClr val="accent6">
                  <a:lumMod val="50000"/>
                </a:schemeClr>
              </a:gs>
              <a:gs pos="100000">
                <a:srgbClr val="FFFFFF"/>
              </a:gs>
            </a:gsLst>
            <a:lin ang="16200000" scaled="0"/>
            <a:tileRect/>
          </a:gradFill>
          <a:effectLst>
            <a:glow rad="101600">
              <a:schemeClr val="bg1">
                <a:lumMod val="65000"/>
                <a:alpha val="75000"/>
              </a:schemeClr>
            </a:glo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dirty="0" smtClean="0"/>
              <a:t>Click to edit Master title style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Karl Maton</a:t>
            </a:r>
            <a:br>
              <a:rPr lang="en-AU" dirty="0" smtClean="0"/>
            </a:br>
            <a:r>
              <a:rPr lang="en-AU" dirty="0" smtClean="0"/>
              <a:t>University of Sydney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165B435F-0401-ED48-8702-C7767B1185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3318" name="Picture 7" descr="LCT-small.jpeg"/>
          <p:cNvPicPr>
            <a:picLocks noChangeAspect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5715000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  <p:sldLayoutId id="2147484743" r:id="rId2"/>
    <p:sldLayoutId id="2147484744" r:id="rId3"/>
    <p:sldLayoutId id="2147484745" r:id="rId4"/>
    <p:sldLayoutId id="2147484746" r:id="rId5"/>
    <p:sldLayoutId id="2147484747" r:id="rId6"/>
    <p:sldLayoutId id="2147484748" r:id="rId7"/>
    <p:sldLayoutId id="2147484749" r:id="rId8"/>
    <p:sldLayoutId id="2147484750" r:id="rId9"/>
    <p:sldLayoutId id="2147484751" r:id="rId10"/>
    <p:sldLayoutId id="2147484752" r:id="rId11"/>
  </p:sldLayoutIdLst>
  <p:hf hdr="0" dt="0"/>
  <p:txStyles>
    <p:titleStyle>
      <a:lvl1pPr algn="r" defTabSz="457200" rtl="0" eaLnBrk="0" fontAlgn="base" hangingPunct="0">
        <a:spcBef>
          <a:spcPct val="0"/>
        </a:spcBef>
        <a:spcAft>
          <a:spcPts val="1200"/>
        </a:spcAft>
        <a:defRPr sz="4400" kern="1200">
          <a:solidFill>
            <a:schemeClr val="bg1"/>
          </a:solidFill>
          <a:latin typeface="+mj-lt"/>
          <a:ea typeface="ＭＳ Ｐゴシック" charset="-128"/>
          <a:cs typeface="ＭＳ Ｐゴシック" charset="-128"/>
        </a:defRPr>
      </a:lvl1pPr>
      <a:lvl2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2pPr>
      <a:lvl3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3pPr>
      <a:lvl4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4pPr>
      <a:lvl5pPr algn="r" defTabSz="457200" rtl="0" eaLnBrk="0" fontAlgn="base" hangingPunct="0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5pPr>
      <a:lvl6pPr marL="4572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6pPr>
      <a:lvl7pPr marL="9144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7pPr>
      <a:lvl8pPr marL="13716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8pPr>
      <a:lvl9pPr marL="1828800" algn="r" defTabSz="457200" rtl="0" fontAlgn="base">
        <a:spcBef>
          <a:spcPct val="0"/>
        </a:spcBef>
        <a:spcAft>
          <a:spcPts val="1200"/>
        </a:spcAft>
        <a:defRPr sz="4400">
          <a:solidFill>
            <a:schemeClr val="bg1"/>
          </a:solidFill>
          <a:latin typeface="Arial" charset="0"/>
          <a:ea typeface="ＭＳ Ｐゴシック" charset="-128"/>
          <a:cs typeface="ＭＳ Ｐゴシック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!OLE_LINK3" TargetMode="External"/><Relationship Id="rId4" Type="http://schemas.openxmlformats.org/officeDocument/2006/relationships/image" Target="../media/image3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!OLE_LINK3" TargetMode="External"/><Relationship Id="rId4" Type="http://schemas.openxmlformats.org/officeDocument/2006/relationships/image" Target="../media/image3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!OLE_LINK3" TargetMode="External"/><Relationship Id="rId4" Type="http://schemas.openxmlformats.org/officeDocument/2006/relationships/image" Target="../media/image3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eaLnBrk="1" fontAlgn="auto" hangingPunct="1">
              <a:defRPr/>
            </a:pPr>
            <a:r>
              <a:rPr lang="en-US" dirty="0" smtClean="0">
                <a:ea typeface="+mj-ea"/>
                <a:cs typeface="+mj-cs"/>
              </a:rPr>
              <a:t>Semantic density</a:t>
            </a:r>
            <a:br>
              <a:rPr lang="en-US" dirty="0" smtClean="0">
                <a:ea typeface="+mj-ea"/>
                <a:cs typeface="+mj-cs"/>
              </a:rPr>
            </a:br>
            <a:r>
              <a:rPr lang="en-US" sz="3000" dirty="0" smtClean="0">
                <a:ea typeface="+mj-ea"/>
                <a:cs typeface="+mj-cs"/>
              </a:rPr>
              <a:t>Translation devices for discourse</a:t>
            </a:r>
            <a:r>
              <a:rPr lang="en-US" sz="3200" dirty="0" smtClean="0">
                <a:ea typeface="+mj-ea"/>
                <a:cs typeface="+mj-cs"/>
              </a:rPr>
              <a:t/>
            </a:r>
            <a:br>
              <a:rPr lang="en-US" sz="3200" dirty="0" smtClean="0">
                <a:ea typeface="+mj-ea"/>
                <a:cs typeface="+mj-cs"/>
              </a:rPr>
            </a:br>
            <a:r>
              <a:rPr lang="en-US" dirty="0" smtClean="0">
                <a:ea typeface="+mj-ea"/>
                <a:cs typeface="+mj-cs"/>
              </a:rPr>
              <a:t/>
            </a:r>
            <a:br>
              <a:rPr lang="en-US" dirty="0" smtClean="0">
                <a:ea typeface="+mj-ea"/>
                <a:cs typeface="+mj-cs"/>
              </a:rPr>
            </a:br>
            <a:r>
              <a:rPr lang="en-US" sz="2400" dirty="0" smtClean="0">
                <a:ea typeface="+mj-ea"/>
                <a:cs typeface="+mj-cs"/>
              </a:rPr>
              <a:t>Karl Maton</a:t>
            </a:r>
            <a:br>
              <a:rPr lang="en-US" sz="2400" dirty="0" smtClean="0">
                <a:ea typeface="+mj-ea"/>
                <a:cs typeface="+mj-cs"/>
              </a:rPr>
            </a:br>
            <a:r>
              <a:rPr lang="en-US" sz="2400" dirty="0" smtClean="0">
                <a:ea typeface="+mj-ea"/>
                <a:cs typeface="+mj-cs"/>
              </a:rPr>
              <a:t>University of Sydney</a:t>
            </a:r>
            <a:endParaRPr lang="en-US" sz="2400" dirty="0"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Clausing</a:t>
            </a:r>
            <a:r>
              <a:rPr lang="en-US" dirty="0" smtClean="0"/>
              <a:t> tool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look for verbs</a:t>
            </a:r>
          </a:p>
          <a:p>
            <a:r>
              <a:rPr lang="en-US" dirty="0" smtClean="0"/>
              <a:t>some clauses have augmentations (‘Circumstances’ in SFL) that may have their own ‘</a:t>
            </a:r>
            <a:r>
              <a:rPr lang="en-US" dirty="0" err="1" smtClean="0"/>
              <a:t>clausing</a:t>
            </a:r>
            <a:r>
              <a:rPr lang="en-US" dirty="0" smtClean="0"/>
              <a:t>’ category</a:t>
            </a:r>
          </a:p>
          <a:p>
            <a:pPr lvl="1"/>
            <a:r>
              <a:rPr lang="en-US" dirty="0" smtClean="0"/>
              <a:t>e.g. ‘he put the ball </a:t>
            </a:r>
            <a:r>
              <a:rPr lang="en-US" u="sng" dirty="0" smtClean="0"/>
              <a:t>on the floor</a:t>
            </a:r>
            <a:r>
              <a:rPr lang="en-US" dirty="0" smtClean="0"/>
              <a:t>’</a:t>
            </a:r>
          </a:p>
          <a:p>
            <a:pPr lvl="2"/>
            <a:r>
              <a:rPr lang="en-US" dirty="0" smtClean="0"/>
              <a:t>augmentation has same category  </a:t>
            </a:r>
          </a:p>
          <a:p>
            <a:pPr lvl="1"/>
            <a:r>
              <a:rPr lang="en-US" dirty="0" smtClean="0"/>
              <a:t>e.g. ‘he is unwell </a:t>
            </a:r>
            <a:r>
              <a:rPr lang="en-US" u="sng" dirty="0" smtClean="0"/>
              <a:t>because of the stroke</a:t>
            </a:r>
            <a:r>
              <a:rPr lang="en-US" dirty="0" smtClean="0"/>
              <a:t>’</a:t>
            </a:r>
          </a:p>
          <a:p>
            <a:pPr lvl="2"/>
            <a:r>
              <a:rPr lang="en-US" dirty="0" smtClean="0"/>
              <a:t>augmentation is </a:t>
            </a:r>
            <a:r>
              <a:rPr lang="en-US" i="1" dirty="0" smtClean="0"/>
              <a:t>causal </a:t>
            </a:r>
            <a:r>
              <a:rPr lang="en-US" dirty="0" err="1" smtClean="0"/>
              <a:t>clausing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100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101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2379" y="1493849"/>
          <a:ext cx="4742820" cy="4521480"/>
        </p:xfrm>
        <a:graphic>
          <a:graphicData uri="http://schemas.openxmlformats.org/drawingml/2006/table">
            <a:tbl>
              <a:tblPr/>
              <a:tblGrid>
                <a:gridCol w="805786"/>
                <a:gridCol w="1814823"/>
                <a:gridCol w="2122211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66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8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9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113867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smtClean="0"/>
              <a:t>Annotation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</a:t>
            </a:r>
            <a:r>
              <a:rPr lang="en-US" sz="3000" dirty="0" smtClean="0">
                <a:solidFill>
                  <a:srgbClr val="FF6600"/>
                </a:solidFill>
              </a:rPr>
              <a:t>This is a little bit hard</a:t>
            </a:r>
            <a:r>
              <a:rPr lang="en-US" sz="3000" dirty="0" smtClean="0"/>
              <a:t>: “The INFLUENCE of </a:t>
            </a:r>
            <a:r>
              <a:rPr lang="en-US" sz="3000" b="1" dirty="0" smtClean="0"/>
              <a:t>Greek</a:t>
            </a:r>
            <a:r>
              <a:rPr lang="en-US" sz="3000" dirty="0" smtClean="0"/>
              <a:t> and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cultures.”</a:t>
            </a:r>
            <a:r>
              <a:rPr lang="en-US" sz="3000" baseline="30000" dirty="0" smtClean="0"/>
              <a:t>. </a:t>
            </a:r>
            <a:r>
              <a:rPr lang="en-US" sz="3000" dirty="0" smtClean="0">
                <a:solidFill>
                  <a:srgbClr val="FF6600"/>
                </a:solidFill>
              </a:rPr>
              <a:t>What does that mean?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What would “the INFLUENCE of </a:t>
            </a:r>
            <a:r>
              <a:rPr lang="en-US" sz="3000" b="1" dirty="0" smtClean="0">
                <a:solidFill>
                  <a:srgbClr val="FF6600"/>
                </a:solidFill>
              </a:rPr>
              <a:t>Greek</a:t>
            </a:r>
            <a:r>
              <a:rPr lang="en-US" sz="3000" dirty="0" smtClean="0">
                <a:solidFill>
                  <a:srgbClr val="FF6600"/>
                </a:solidFill>
              </a:rPr>
              <a:t> and </a:t>
            </a:r>
            <a:r>
              <a:rPr lang="en-US" sz="3000" b="1" dirty="0" smtClean="0">
                <a:solidFill>
                  <a:srgbClr val="FF6600"/>
                </a:solidFill>
              </a:rPr>
              <a:t>Egyptian </a:t>
            </a:r>
            <a:r>
              <a:rPr lang="en-US" sz="3000" dirty="0" smtClean="0">
                <a:solidFill>
                  <a:srgbClr val="FF6600"/>
                </a:solidFill>
              </a:rPr>
              <a:t>cultures” mean, okay?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r>
              <a:rPr lang="en-US" sz="3000" dirty="0" smtClean="0"/>
              <a:t>No idea, right? </a:t>
            </a:r>
            <a:r>
              <a:rPr lang="en-US" sz="3000" dirty="0" smtClean="0">
                <a:solidFill>
                  <a:srgbClr val="FF6600"/>
                </a:solidFill>
              </a:rPr>
              <a:t>What it means is,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if </a:t>
            </a:r>
            <a:r>
              <a:rPr lang="en-US" sz="3000" dirty="0" smtClean="0">
                <a:solidFill>
                  <a:srgbClr val="008000"/>
                </a:solidFill>
              </a:rPr>
              <a:t>we started to look at all the things in </a:t>
            </a:r>
            <a:r>
              <a:rPr lang="en-US" sz="3000" b="1" dirty="0" smtClean="0">
                <a:solidFill>
                  <a:srgbClr val="008000"/>
                </a:solidFill>
              </a:rPr>
              <a:t>Pompeii</a:t>
            </a:r>
            <a:r>
              <a:rPr lang="en-US" sz="3000" dirty="0" smtClean="0">
                <a:solidFill>
                  <a:srgbClr val="008000"/>
                </a:solidFill>
              </a:rPr>
              <a:t> and </a:t>
            </a:r>
            <a:r>
              <a:rPr lang="en-US" sz="3000" b="1" dirty="0" smtClean="0">
                <a:solidFill>
                  <a:srgbClr val="008000"/>
                </a:solidFill>
              </a:rPr>
              <a:t>Herculaneum</a:t>
            </a:r>
            <a:r>
              <a:rPr lang="en-US" sz="3000" dirty="0" smtClean="0">
                <a:solidFill>
                  <a:srgbClr val="008000"/>
                </a:solidFill>
              </a:rPr>
              <a:t>, </a:t>
            </a:r>
            <a:r>
              <a:rPr lang="en-US" sz="3000" dirty="0" smtClean="0">
                <a:solidFill>
                  <a:srgbClr val="FF6600"/>
                </a:solidFill>
              </a:rPr>
              <a:t>what objects may be showing </a:t>
            </a:r>
            <a:r>
              <a:rPr lang="en-US" sz="3000" b="1" dirty="0" smtClean="0">
                <a:solidFill>
                  <a:srgbClr val="FF6600"/>
                </a:solidFill>
              </a:rPr>
              <a:t>Greek</a:t>
            </a:r>
            <a:r>
              <a:rPr lang="en-US" sz="3000" dirty="0" smtClean="0">
                <a:solidFill>
                  <a:srgbClr val="FF6600"/>
                </a:solidFill>
              </a:rPr>
              <a:t> design?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>
                <a:solidFill>
                  <a:srgbClr val="FF6600"/>
                </a:solidFill>
              </a:rPr>
              <a:t>Egyptian</a:t>
            </a:r>
            <a:r>
              <a:rPr lang="en-US" sz="3000" dirty="0" smtClean="0">
                <a:solidFill>
                  <a:srgbClr val="FF6600"/>
                </a:solidFill>
              </a:rPr>
              <a:t> design?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>
                <a:solidFill>
                  <a:srgbClr val="FF6600"/>
                </a:solidFill>
              </a:rPr>
              <a:t>Greek</a:t>
            </a:r>
            <a:r>
              <a:rPr lang="en-US" sz="3000" dirty="0" smtClean="0">
                <a:solidFill>
                  <a:srgbClr val="FF6600"/>
                </a:solidFill>
              </a:rPr>
              <a:t> mythology?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>
                <a:solidFill>
                  <a:srgbClr val="FF6600"/>
                </a:solidFill>
              </a:rPr>
              <a:t>Egyptian</a:t>
            </a:r>
            <a:r>
              <a:rPr lang="en-US" sz="3000" dirty="0" smtClean="0">
                <a:solidFill>
                  <a:srgbClr val="FF6600"/>
                </a:solidFill>
              </a:rPr>
              <a:t> mythology?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what building techniques like columns?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0000FF"/>
                </a:solidFill>
              </a:rPr>
              <a:t>Are there </a:t>
            </a:r>
            <a:r>
              <a:rPr lang="en-US" sz="3000" b="1" dirty="0" smtClean="0">
                <a:solidFill>
                  <a:srgbClr val="0000FF"/>
                </a:solidFill>
              </a:rPr>
              <a:t>Greek</a:t>
            </a:r>
            <a:r>
              <a:rPr lang="en-US" sz="3000" dirty="0" smtClean="0">
                <a:solidFill>
                  <a:srgbClr val="0000FF"/>
                </a:solidFill>
              </a:rPr>
              <a:t> columns?</a:t>
            </a:r>
            <a:r>
              <a:rPr lang="en-US" sz="3000" baseline="30000" dirty="0" smtClean="0">
                <a:solidFill>
                  <a:srgbClr val="0000FF"/>
                </a:solidFill>
              </a:rPr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Do, you know, are the themes of their artwork reflecting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it?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endParaRPr lang="en-AU" sz="3000" dirty="0" smtClean="0">
              <a:solidFill>
                <a:srgbClr val="FF6600"/>
              </a:solidFill>
              <a:ea typeface="Times New Roman" charset="0"/>
              <a:cs typeface="Times New Roman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F434267-0036-F249-9843-9F7F329ACC58}" type="slidenum">
              <a:rPr lang="en-US"/>
              <a:pPr>
                <a:defRPr/>
              </a:pPr>
              <a:t>102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7541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+ </a:t>
            </a:r>
            <a:r>
              <a:rPr lang="en-US" dirty="0" smtClean="0">
                <a:solidFill>
                  <a:srgbClr val="FF6600"/>
                </a:solidFill>
              </a:rPr>
              <a:t>orange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8000"/>
                </a:solidFill>
              </a:rPr>
              <a:t>green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0090"/>
                </a:solidFill>
              </a:rPr>
              <a:t>blue </a:t>
            </a:r>
            <a:r>
              <a:rPr lang="en-US" dirty="0" smtClean="0"/>
              <a:t>–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Content Placeholder 2"/>
          <p:cNvSpPr>
            <a:spLocks noGrp="1"/>
          </p:cNvSpPr>
          <p:nvPr>
            <p:ph idx="1"/>
          </p:nvPr>
        </p:nvSpPr>
        <p:spPr bwMode="auto">
          <a:xfrm>
            <a:off x="1127125" y="1181100"/>
            <a:ext cx="7762875" cy="5175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sz="3000" dirty="0" smtClean="0"/>
              <a:t>	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008000"/>
                </a:solidFill>
              </a:rPr>
              <a:t>So it’s saying, remember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008000"/>
                </a:solidFill>
              </a:rPr>
              <a:t>when we started, we said that </a:t>
            </a:r>
            <a:r>
              <a:rPr lang="en-US" sz="3000" b="1" dirty="0" smtClean="0">
                <a:solidFill>
                  <a:srgbClr val="008000"/>
                </a:solidFill>
              </a:rPr>
              <a:t>Pompeii</a:t>
            </a:r>
            <a:r>
              <a:rPr lang="en-US" sz="3000" dirty="0" smtClean="0">
                <a:solidFill>
                  <a:srgbClr val="008000"/>
                </a:solidFill>
              </a:rPr>
              <a:t> had originally been settled by </a:t>
            </a:r>
            <a:r>
              <a:rPr lang="en-US" sz="3000" b="1" dirty="0" smtClean="0">
                <a:solidFill>
                  <a:srgbClr val="008000"/>
                </a:solidFill>
              </a:rPr>
              <a:t>Greeks</a:t>
            </a:r>
            <a:r>
              <a:rPr lang="en-US" sz="3000" dirty="0" smtClean="0">
                <a:solidFill>
                  <a:srgbClr val="008000"/>
                </a:solidFill>
              </a:rPr>
              <a:t>?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008000"/>
                </a:solidFill>
              </a:rPr>
              <a:t>Okay? </a:t>
            </a:r>
            <a:r>
              <a:rPr lang="en-US" sz="3000" baseline="30000" dirty="0" smtClean="0">
                <a:solidFill>
                  <a:srgbClr val="008000"/>
                </a:solidFill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And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[[</a:t>
            </a:r>
            <a:r>
              <a:rPr lang="en-US" sz="3000" dirty="0" smtClean="0"/>
              <a:t>if we look at where </a:t>
            </a:r>
            <a:r>
              <a:rPr lang="en-US" sz="3000" b="1" dirty="0" smtClean="0"/>
              <a:t>Italy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is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it’s not that far from </a:t>
            </a:r>
            <a:r>
              <a:rPr lang="en-US" sz="3000" b="1" dirty="0" smtClean="0">
                <a:solidFill>
                  <a:srgbClr val="FF6600"/>
                </a:solidFill>
              </a:rPr>
              <a:t>Egypt</a:t>
            </a:r>
            <a:r>
              <a:rPr lang="en-US" sz="3000" dirty="0" smtClean="0">
                <a:solidFill>
                  <a:srgbClr val="FF6600"/>
                </a:solidFill>
              </a:rPr>
              <a:t> at this time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, umm, we’ve, we’ve had, umm </a:t>
            </a:r>
            <a:r>
              <a:rPr lang="en-US" sz="3000" b="1" dirty="0" smtClean="0">
                <a:solidFill>
                  <a:srgbClr val="008000"/>
                </a:solidFill>
              </a:rPr>
              <a:t>Cleopatra</a:t>
            </a:r>
            <a:r>
              <a:rPr lang="en-US" sz="3000" dirty="0" smtClean="0">
                <a:solidFill>
                  <a:srgbClr val="008000"/>
                </a:solidFill>
              </a:rPr>
              <a:t> has been killed by the time the volcano erupts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,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FF6600"/>
                </a:solidFill>
              </a:rPr>
              <a:t>she and </a:t>
            </a:r>
            <a:r>
              <a:rPr lang="en-US" sz="3000" b="1" dirty="0" smtClean="0">
                <a:solidFill>
                  <a:srgbClr val="FF6600"/>
                </a:solidFill>
              </a:rPr>
              <a:t>Mark Antony</a:t>
            </a:r>
            <a:r>
              <a:rPr lang="en-US" sz="3000" dirty="0" smtClean="0">
                <a:solidFill>
                  <a:srgbClr val="FF6600"/>
                </a:solidFill>
              </a:rPr>
              <a:t> are dead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and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baseline="30000" dirty="0" smtClean="0"/>
              <a:t> </a:t>
            </a:r>
            <a:r>
              <a:rPr lang="en-US" sz="3000" b="1" dirty="0" smtClean="0">
                <a:solidFill>
                  <a:srgbClr val="FF6600"/>
                </a:solidFill>
              </a:rPr>
              <a:t>Egypt</a:t>
            </a:r>
            <a:r>
              <a:rPr lang="en-US" sz="3000" dirty="0" smtClean="0">
                <a:solidFill>
                  <a:srgbClr val="FF6600"/>
                </a:solidFill>
              </a:rPr>
              <a:t> is part of the </a:t>
            </a:r>
            <a:r>
              <a:rPr lang="en-US" sz="3000" b="1" dirty="0" smtClean="0">
                <a:solidFill>
                  <a:srgbClr val="FF6600"/>
                </a:solidFill>
              </a:rPr>
              <a:t>Roman empire</a:t>
            </a:r>
            <a:r>
              <a:rPr lang="en-US" sz="3000" dirty="0" smtClean="0"/>
              <a:t>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endParaRPr lang="en-US" sz="3000" dirty="0" smtClean="0"/>
          </a:p>
        </p:txBody>
      </p:sp>
      <p:sp>
        <p:nvSpPr>
          <p:cNvPr id="136195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6C7C4D-AD1F-1F47-A47F-6A7F450AB6F1}" type="slidenum">
              <a:rPr lang="en-US" smtClean="0"/>
              <a:pPr>
                <a:defRPr/>
              </a:pPr>
              <a:t>103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7541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+ </a:t>
            </a:r>
            <a:r>
              <a:rPr lang="en-US" dirty="0" smtClean="0">
                <a:solidFill>
                  <a:srgbClr val="FF6600"/>
                </a:solidFill>
              </a:rPr>
              <a:t>orange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8000"/>
                </a:solidFill>
              </a:rPr>
              <a:t>green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0090"/>
                </a:solidFill>
              </a:rPr>
              <a:t>blue </a:t>
            </a:r>
            <a:r>
              <a:rPr lang="en-US" dirty="0" smtClean="0"/>
              <a:t>–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History teaching 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104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Freeform 11"/>
          <p:cNvSpPr/>
          <p:nvPr/>
        </p:nvSpPr>
        <p:spPr>
          <a:xfrm>
            <a:off x="2355850" y="3005138"/>
            <a:ext cx="5588000" cy="1793875"/>
          </a:xfrm>
          <a:custGeom>
            <a:avLst/>
            <a:gdLst>
              <a:gd name="connsiteX0" fmla="*/ 0 w 5588000"/>
              <a:gd name="connsiteY0" fmla="*/ 7056 h 1794934"/>
              <a:gd name="connsiteX1" fmla="*/ 287867 w 5588000"/>
              <a:gd name="connsiteY1" fmla="*/ 74789 h 1794934"/>
              <a:gd name="connsiteX2" fmla="*/ 728134 w 5588000"/>
              <a:gd name="connsiteY2" fmla="*/ 455789 h 1794934"/>
              <a:gd name="connsiteX3" fmla="*/ 1312334 w 5588000"/>
              <a:gd name="connsiteY3" fmla="*/ 1107723 h 1794934"/>
              <a:gd name="connsiteX4" fmla="*/ 2065867 w 5588000"/>
              <a:gd name="connsiteY4" fmla="*/ 1641123 h 1794934"/>
              <a:gd name="connsiteX5" fmla="*/ 3098800 w 5588000"/>
              <a:gd name="connsiteY5" fmla="*/ 1666523 h 1794934"/>
              <a:gd name="connsiteX6" fmla="*/ 4055534 w 5588000"/>
              <a:gd name="connsiteY6" fmla="*/ 870656 h 1794934"/>
              <a:gd name="connsiteX7" fmla="*/ 4665134 w 5588000"/>
              <a:gd name="connsiteY7" fmla="*/ 718256 h 1794934"/>
              <a:gd name="connsiteX8" fmla="*/ 5257800 w 5588000"/>
              <a:gd name="connsiteY8" fmla="*/ 1065389 h 1794934"/>
              <a:gd name="connsiteX9" fmla="*/ 5588000 w 5588000"/>
              <a:gd name="connsiteY9" fmla="*/ 1234723 h 1794934"/>
              <a:gd name="connsiteX10" fmla="*/ 5588000 w 5588000"/>
              <a:gd name="connsiteY10" fmla="*/ 1234723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8000" h="1794934">
                <a:moveTo>
                  <a:pt x="0" y="7056"/>
                </a:moveTo>
                <a:cubicBezTo>
                  <a:pt x="83255" y="3528"/>
                  <a:pt x="166511" y="0"/>
                  <a:pt x="287867" y="74789"/>
                </a:cubicBezTo>
                <a:cubicBezTo>
                  <a:pt x="409223" y="149578"/>
                  <a:pt x="557390" y="283633"/>
                  <a:pt x="728134" y="455789"/>
                </a:cubicBezTo>
                <a:cubicBezTo>
                  <a:pt x="898878" y="627945"/>
                  <a:pt x="1089379" y="910167"/>
                  <a:pt x="1312334" y="1107723"/>
                </a:cubicBezTo>
                <a:cubicBezTo>
                  <a:pt x="1535289" y="1305279"/>
                  <a:pt x="1768123" y="1547990"/>
                  <a:pt x="2065867" y="1641123"/>
                </a:cubicBezTo>
                <a:cubicBezTo>
                  <a:pt x="2363611" y="1734256"/>
                  <a:pt x="2767189" y="1794934"/>
                  <a:pt x="3098800" y="1666523"/>
                </a:cubicBezTo>
                <a:cubicBezTo>
                  <a:pt x="3430411" y="1538112"/>
                  <a:pt x="3794478" y="1028700"/>
                  <a:pt x="4055534" y="870656"/>
                </a:cubicBezTo>
                <a:cubicBezTo>
                  <a:pt x="4316590" y="712612"/>
                  <a:pt x="4464756" y="685801"/>
                  <a:pt x="4665134" y="718256"/>
                </a:cubicBezTo>
                <a:cubicBezTo>
                  <a:pt x="4865512" y="750712"/>
                  <a:pt x="5103989" y="979311"/>
                  <a:pt x="5257800" y="1065389"/>
                </a:cubicBezTo>
                <a:cubicBezTo>
                  <a:pt x="5411611" y="1151467"/>
                  <a:pt x="5588000" y="1234723"/>
                  <a:pt x="5588000" y="1234723"/>
                </a:cubicBezTo>
                <a:lnTo>
                  <a:pt x="5588000" y="1234723"/>
                </a:ln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8250" name="TextBox 12"/>
          <p:cNvSpPr txBox="1">
            <a:spLocks noChangeArrowheads="1"/>
          </p:cNvSpPr>
          <p:nvPr/>
        </p:nvSpPr>
        <p:spPr bwMode="auto">
          <a:xfrm>
            <a:off x="2355850" y="2665413"/>
            <a:ext cx="121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question</a:t>
            </a:r>
          </a:p>
        </p:txBody>
      </p:sp>
      <p:sp>
        <p:nvSpPr>
          <p:cNvPr id="138251" name="TextBox 13"/>
          <p:cNvSpPr txBox="1">
            <a:spLocks noChangeArrowheads="1"/>
          </p:cNvSpPr>
          <p:nvPr/>
        </p:nvSpPr>
        <p:spPr bwMode="auto">
          <a:xfrm>
            <a:off x="3297238" y="3487738"/>
            <a:ext cx="1531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2" name="TextBox 14"/>
          <p:cNvSpPr txBox="1">
            <a:spLocks noChangeArrowheads="1"/>
          </p:cNvSpPr>
          <p:nvPr/>
        </p:nvSpPr>
        <p:spPr bwMode="auto">
          <a:xfrm>
            <a:off x="6418263" y="3317875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138253" name="TextBox 15"/>
          <p:cNvSpPr txBox="1">
            <a:spLocks noChangeArrowheads="1"/>
          </p:cNvSpPr>
          <p:nvPr/>
        </p:nvSpPr>
        <p:spPr bwMode="auto">
          <a:xfrm>
            <a:off x="7408863" y="3687763"/>
            <a:ext cx="1481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4" name="TextBox 16"/>
          <p:cNvSpPr txBox="1">
            <a:spLocks noChangeArrowheads="1"/>
          </p:cNvSpPr>
          <p:nvPr/>
        </p:nvSpPr>
        <p:spPr bwMode="auto">
          <a:xfrm>
            <a:off x="4549775" y="3994150"/>
            <a:ext cx="1438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So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0000FF"/>
                </a:solidFill>
              </a:rPr>
              <a:t>there would be massive amounts of </a:t>
            </a:r>
            <a:r>
              <a:rPr lang="en-US" sz="3000" cap="all" dirty="0" smtClean="0">
                <a:solidFill>
                  <a:srgbClr val="0000FF"/>
                </a:solidFill>
              </a:rPr>
              <a:t>trade</a:t>
            </a:r>
            <a:r>
              <a:rPr lang="en-US" sz="3000" dirty="0" smtClean="0">
                <a:solidFill>
                  <a:srgbClr val="0000FF"/>
                </a:solidFill>
              </a:rPr>
              <a:t> going on</a:t>
            </a:r>
            <a:r>
              <a:rPr lang="en-US" sz="3000" dirty="0" smtClean="0"/>
              <a:t>, </a:t>
            </a:r>
            <a:r>
              <a:rPr lang="en-US" sz="3000" dirty="0" smtClean="0">
                <a:solidFill>
                  <a:srgbClr val="008000"/>
                </a:solidFill>
              </a:rPr>
              <a:t>and umm, you know people visiting their diplomats you know or their, their, </a:t>
            </a:r>
            <a:r>
              <a:rPr lang="en-US" sz="3000" dirty="0" err="1" smtClean="0">
                <a:solidFill>
                  <a:srgbClr val="008000"/>
                </a:solidFill>
              </a:rPr>
              <a:t>ambassa</a:t>
            </a:r>
            <a:r>
              <a:rPr lang="en-US" sz="3000" dirty="0" smtClean="0">
                <a:solidFill>
                  <a:srgbClr val="008000"/>
                </a:solidFill>
              </a:rPr>
              <a:t>…like their envoys and things like that all going back and forth across the countries</a:t>
            </a:r>
            <a:r>
              <a:rPr lang="en-US" sz="3000" dirty="0" smtClean="0"/>
              <a:t>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baseline="30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/>
              <a:t>So, ideas.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>
                <a:solidFill>
                  <a:srgbClr val="FF6600"/>
                </a:solidFill>
              </a:rPr>
              <a:t>When you get </a:t>
            </a:r>
            <a:r>
              <a:rPr lang="en-US" sz="3000" dirty="0" err="1" smtClean="0">
                <a:solidFill>
                  <a:srgbClr val="FF6600"/>
                </a:solidFill>
              </a:rPr>
              <a:t>aahh</a:t>
            </a:r>
            <a:r>
              <a:rPr lang="en-US" sz="3000" dirty="0" smtClean="0">
                <a:solidFill>
                  <a:srgbClr val="FF6600"/>
                </a:solidFill>
              </a:rPr>
              <a:t> </a:t>
            </a:r>
            <a:r>
              <a:rPr lang="en-US" sz="3000" cap="all" dirty="0" smtClean="0">
                <a:solidFill>
                  <a:srgbClr val="FF6600"/>
                </a:solidFill>
              </a:rPr>
              <a:t>trade</a:t>
            </a:r>
            <a:r>
              <a:rPr lang="en-US" sz="3000" dirty="0" smtClean="0">
                <a:solidFill>
                  <a:srgbClr val="FF6600"/>
                </a:solidFill>
              </a:rPr>
              <a:t> in ideas</a:t>
            </a:r>
            <a:r>
              <a:rPr lang="en-US" sz="3000" baseline="30000" dirty="0" smtClean="0">
                <a:solidFill>
                  <a:srgbClr val="FF6600"/>
                </a:solidFill>
              </a:rPr>
              <a:t> </a:t>
            </a:r>
            <a:r>
              <a:rPr lang="en-US" sz="3000" dirty="0" smtClean="0">
                <a:solidFill>
                  <a:srgbClr val="008000"/>
                </a:solidFill>
              </a:rPr>
              <a:t>you wouldn’t have heard this word before</a:t>
            </a:r>
            <a:r>
              <a:rPr lang="en-US" sz="3000" dirty="0" smtClean="0"/>
              <a:t>. </a:t>
            </a:r>
            <a:r>
              <a:rPr lang="en-US" sz="3000" dirty="0" smtClean="0">
                <a:solidFill>
                  <a:srgbClr val="FF6600"/>
                </a:solidFill>
              </a:rPr>
              <a:t>We call it </a:t>
            </a:r>
            <a:r>
              <a:rPr lang="en-US" sz="3000" b="1" dirty="0" smtClean="0">
                <a:solidFill>
                  <a:srgbClr val="FF6600"/>
                </a:solidFill>
              </a:rPr>
              <a:t>aesthetic trade</a:t>
            </a:r>
            <a:r>
              <a:rPr lang="en-US" sz="3000" dirty="0" smtClean="0"/>
              <a:t>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dirty="0" smtClean="0">
                <a:solidFill>
                  <a:srgbClr val="008000"/>
                </a:solidFill>
              </a:rPr>
              <a:t>Have you heard of</a:t>
            </a:r>
            <a:r>
              <a:rPr lang="en-US" sz="3000" baseline="30000" dirty="0" smtClean="0">
                <a:solidFill>
                  <a:srgbClr val="008000"/>
                </a:solidFill>
              </a:rPr>
              <a:t> </a:t>
            </a:r>
            <a:r>
              <a:rPr lang="en-US" sz="3000" dirty="0" smtClean="0">
                <a:solidFill>
                  <a:srgbClr val="008000"/>
                </a:solidFill>
              </a:rPr>
              <a:t>it? Yeah</a:t>
            </a:r>
            <a:endParaRPr lang="en-US" sz="3000" dirty="0">
              <a:solidFill>
                <a:srgbClr val="008000"/>
              </a:solidFill>
            </a:endParaRPr>
          </a:p>
        </p:txBody>
      </p:sp>
      <p:sp>
        <p:nvSpPr>
          <p:cNvPr id="13721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D8A918A-66B2-D246-8473-5DE483507B68}" type="slidenum">
              <a:rPr lang="en-US" smtClean="0"/>
              <a:pPr>
                <a:defRPr/>
              </a:pPr>
              <a:t>105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75414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+ </a:t>
            </a:r>
            <a:r>
              <a:rPr lang="en-US" dirty="0" smtClean="0">
                <a:solidFill>
                  <a:srgbClr val="FF6600"/>
                </a:solidFill>
              </a:rPr>
              <a:t>orange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FF0000"/>
                </a:solidFill>
              </a:rPr>
              <a:t>red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8000"/>
                </a:solidFill>
              </a:rPr>
              <a:t>green </a:t>
            </a:r>
            <a:r>
              <a:rPr lang="en-US" dirty="0" smtClean="0"/>
              <a:t>/ </a:t>
            </a:r>
            <a:r>
              <a:rPr lang="en-US" dirty="0" smtClean="0">
                <a:solidFill>
                  <a:srgbClr val="000090"/>
                </a:solidFill>
              </a:rPr>
              <a:t>blue </a:t>
            </a:r>
            <a:r>
              <a:rPr lang="en-US" dirty="0" smtClean="0"/>
              <a:t>–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History teaching 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106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Freeform 11"/>
          <p:cNvSpPr/>
          <p:nvPr/>
        </p:nvSpPr>
        <p:spPr>
          <a:xfrm>
            <a:off x="2355850" y="3005138"/>
            <a:ext cx="5588000" cy="1793875"/>
          </a:xfrm>
          <a:custGeom>
            <a:avLst/>
            <a:gdLst>
              <a:gd name="connsiteX0" fmla="*/ 0 w 5588000"/>
              <a:gd name="connsiteY0" fmla="*/ 7056 h 1794934"/>
              <a:gd name="connsiteX1" fmla="*/ 287867 w 5588000"/>
              <a:gd name="connsiteY1" fmla="*/ 74789 h 1794934"/>
              <a:gd name="connsiteX2" fmla="*/ 728134 w 5588000"/>
              <a:gd name="connsiteY2" fmla="*/ 455789 h 1794934"/>
              <a:gd name="connsiteX3" fmla="*/ 1312334 w 5588000"/>
              <a:gd name="connsiteY3" fmla="*/ 1107723 h 1794934"/>
              <a:gd name="connsiteX4" fmla="*/ 2065867 w 5588000"/>
              <a:gd name="connsiteY4" fmla="*/ 1641123 h 1794934"/>
              <a:gd name="connsiteX5" fmla="*/ 3098800 w 5588000"/>
              <a:gd name="connsiteY5" fmla="*/ 1666523 h 1794934"/>
              <a:gd name="connsiteX6" fmla="*/ 4055534 w 5588000"/>
              <a:gd name="connsiteY6" fmla="*/ 870656 h 1794934"/>
              <a:gd name="connsiteX7" fmla="*/ 4665134 w 5588000"/>
              <a:gd name="connsiteY7" fmla="*/ 718256 h 1794934"/>
              <a:gd name="connsiteX8" fmla="*/ 5257800 w 5588000"/>
              <a:gd name="connsiteY8" fmla="*/ 1065389 h 1794934"/>
              <a:gd name="connsiteX9" fmla="*/ 5588000 w 5588000"/>
              <a:gd name="connsiteY9" fmla="*/ 1234723 h 1794934"/>
              <a:gd name="connsiteX10" fmla="*/ 5588000 w 5588000"/>
              <a:gd name="connsiteY10" fmla="*/ 1234723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8000" h="1794934">
                <a:moveTo>
                  <a:pt x="0" y="7056"/>
                </a:moveTo>
                <a:cubicBezTo>
                  <a:pt x="83255" y="3528"/>
                  <a:pt x="166511" y="0"/>
                  <a:pt x="287867" y="74789"/>
                </a:cubicBezTo>
                <a:cubicBezTo>
                  <a:pt x="409223" y="149578"/>
                  <a:pt x="557390" y="283633"/>
                  <a:pt x="728134" y="455789"/>
                </a:cubicBezTo>
                <a:cubicBezTo>
                  <a:pt x="898878" y="627945"/>
                  <a:pt x="1089379" y="910167"/>
                  <a:pt x="1312334" y="1107723"/>
                </a:cubicBezTo>
                <a:cubicBezTo>
                  <a:pt x="1535289" y="1305279"/>
                  <a:pt x="1768123" y="1547990"/>
                  <a:pt x="2065867" y="1641123"/>
                </a:cubicBezTo>
                <a:cubicBezTo>
                  <a:pt x="2363611" y="1734256"/>
                  <a:pt x="2767189" y="1794934"/>
                  <a:pt x="3098800" y="1666523"/>
                </a:cubicBezTo>
                <a:cubicBezTo>
                  <a:pt x="3430411" y="1538112"/>
                  <a:pt x="3794478" y="1028700"/>
                  <a:pt x="4055534" y="870656"/>
                </a:cubicBezTo>
                <a:cubicBezTo>
                  <a:pt x="4316590" y="712612"/>
                  <a:pt x="4464756" y="685801"/>
                  <a:pt x="4665134" y="718256"/>
                </a:cubicBezTo>
                <a:cubicBezTo>
                  <a:pt x="4865512" y="750712"/>
                  <a:pt x="5103989" y="979311"/>
                  <a:pt x="5257800" y="1065389"/>
                </a:cubicBezTo>
                <a:cubicBezTo>
                  <a:pt x="5411611" y="1151467"/>
                  <a:pt x="5588000" y="1234723"/>
                  <a:pt x="5588000" y="1234723"/>
                </a:cubicBezTo>
                <a:lnTo>
                  <a:pt x="5588000" y="1234723"/>
                </a:ln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8250" name="TextBox 12"/>
          <p:cNvSpPr txBox="1">
            <a:spLocks noChangeArrowheads="1"/>
          </p:cNvSpPr>
          <p:nvPr/>
        </p:nvSpPr>
        <p:spPr bwMode="auto">
          <a:xfrm>
            <a:off x="2355850" y="2665413"/>
            <a:ext cx="121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question</a:t>
            </a:r>
          </a:p>
        </p:txBody>
      </p:sp>
      <p:sp>
        <p:nvSpPr>
          <p:cNvPr id="138251" name="TextBox 13"/>
          <p:cNvSpPr txBox="1">
            <a:spLocks noChangeArrowheads="1"/>
          </p:cNvSpPr>
          <p:nvPr/>
        </p:nvSpPr>
        <p:spPr bwMode="auto">
          <a:xfrm>
            <a:off x="3297238" y="3487738"/>
            <a:ext cx="1531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2" name="TextBox 14"/>
          <p:cNvSpPr txBox="1">
            <a:spLocks noChangeArrowheads="1"/>
          </p:cNvSpPr>
          <p:nvPr/>
        </p:nvSpPr>
        <p:spPr bwMode="auto">
          <a:xfrm>
            <a:off x="6418263" y="3317875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138253" name="TextBox 15"/>
          <p:cNvSpPr txBox="1">
            <a:spLocks noChangeArrowheads="1"/>
          </p:cNvSpPr>
          <p:nvPr/>
        </p:nvSpPr>
        <p:spPr bwMode="auto">
          <a:xfrm>
            <a:off x="7408863" y="3687763"/>
            <a:ext cx="1481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4" name="TextBox 16"/>
          <p:cNvSpPr txBox="1">
            <a:spLocks noChangeArrowheads="1"/>
          </p:cNvSpPr>
          <p:nvPr/>
        </p:nvSpPr>
        <p:spPr bwMode="auto">
          <a:xfrm>
            <a:off x="4549775" y="3994150"/>
            <a:ext cx="1438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Abstract of science article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107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  <p:sp>
        <p:nvSpPr>
          <p:cNvPr id="17" name="Freeform 16"/>
          <p:cNvSpPr/>
          <p:nvPr/>
        </p:nvSpPr>
        <p:spPr>
          <a:xfrm flipV="1">
            <a:off x="2373313" y="2805111"/>
            <a:ext cx="5700712" cy="128587"/>
          </a:xfrm>
          <a:custGeom>
            <a:avLst/>
            <a:gdLst>
              <a:gd name="connsiteX0" fmla="*/ 0 w 6045200"/>
              <a:gd name="connsiteY0" fmla="*/ 20320 h 121920"/>
              <a:gd name="connsiteX1" fmla="*/ 619760 w 6045200"/>
              <a:gd name="connsiteY1" fmla="*/ 121920 h 121920"/>
              <a:gd name="connsiteX2" fmla="*/ 1239520 w 6045200"/>
              <a:gd name="connsiteY2" fmla="*/ 40640 h 121920"/>
              <a:gd name="connsiteX3" fmla="*/ 1960880 w 6045200"/>
              <a:gd name="connsiteY3" fmla="*/ 101600 h 121920"/>
              <a:gd name="connsiteX4" fmla="*/ 2753360 w 6045200"/>
              <a:gd name="connsiteY4" fmla="*/ 0 h 121920"/>
              <a:gd name="connsiteX5" fmla="*/ 3525520 w 6045200"/>
              <a:gd name="connsiteY5" fmla="*/ 91440 h 121920"/>
              <a:gd name="connsiteX6" fmla="*/ 4297680 w 6045200"/>
              <a:gd name="connsiteY6" fmla="*/ 40640 h 121920"/>
              <a:gd name="connsiteX7" fmla="*/ 4846320 w 6045200"/>
              <a:gd name="connsiteY7" fmla="*/ 0 h 121920"/>
              <a:gd name="connsiteX8" fmla="*/ 5445760 w 6045200"/>
              <a:gd name="connsiteY8" fmla="*/ 0 h 121920"/>
              <a:gd name="connsiteX9" fmla="*/ 5720080 w 6045200"/>
              <a:gd name="connsiteY9" fmla="*/ 40640 h 121920"/>
              <a:gd name="connsiteX10" fmla="*/ 6045200 w 6045200"/>
              <a:gd name="connsiteY10" fmla="*/ 20320 h 121920"/>
              <a:gd name="connsiteX11" fmla="*/ 6045200 w 6045200"/>
              <a:gd name="connsiteY11" fmla="*/ 20320 h 121920"/>
              <a:gd name="connsiteX12" fmla="*/ 6045200 w 6045200"/>
              <a:gd name="connsiteY12" fmla="*/ 20320 h 12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45200" h="121920">
                <a:moveTo>
                  <a:pt x="0" y="20320"/>
                </a:moveTo>
                <a:lnTo>
                  <a:pt x="619760" y="121920"/>
                </a:lnTo>
                <a:lnTo>
                  <a:pt x="1239520" y="40640"/>
                </a:lnTo>
                <a:lnTo>
                  <a:pt x="1960880" y="101600"/>
                </a:lnTo>
                <a:lnTo>
                  <a:pt x="2753360" y="0"/>
                </a:lnTo>
                <a:lnTo>
                  <a:pt x="3525520" y="91440"/>
                </a:lnTo>
                <a:lnTo>
                  <a:pt x="4297680" y="40640"/>
                </a:lnTo>
                <a:lnTo>
                  <a:pt x="4846320" y="0"/>
                </a:lnTo>
                <a:lnTo>
                  <a:pt x="5445760" y="0"/>
                </a:lnTo>
                <a:lnTo>
                  <a:pt x="5720080" y="40640"/>
                </a:lnTo>
                <a:lnTo>
                  <a:pt x="6045200" y="20320"/>
                </a:lnTo>
                <a:lnTo>
                  <a:pt x="6045200" y="20320"/>
                </a:lnTo>
                <a:lnTo>
                  <a:pt x="6045200" y="20320"/>
                </a:lnTo>
              </a:path>
            </a:pathLst>
          </a:cu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075"/>
            <a:ext cx="7743825" cy="6245737"/>
          </a:xfrm>
        </p:spPr>
        <p:txBody>
          <a:bodyPr>
            <a:normAutofit/>
          </a:bodyPr>
          <a:lstStyle/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Background </a:t>
            </a:r>
            <a:r>
              <a:rPr lang="en-US" sz="1700" b="1" dirty="0" smtClean="0">
                <a:solidFill>
                  <a:srgbClr val="09213B"/>
                </a:solidFill>
              </a:rPr>
              <a:t>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b="1" dirty="0" smtClean="0">
                <a:solidFill>
                  <a:srgbClr val="008000"/>
                </a:solidFill>
              </a:rPr>
              <a:t>High-Density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b="1" dirty="0" smtClean="0">
                <a:solidFill>
                  <a:srgbClr val="008000"/>
                </a:solidFill>
              </a:rPr>
              <a:t>lipoprotein</a:t>
            </a:r>
            <a:r>
              <a:rPr lang="en-US" sz="1700" dirty="0" smtClean="0">
                <a:solidFill>
                  <a:srgbClr val="008000"/>
                </a:solidFill>
              </a:rPr>
              <a:t> (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08000"/>
                </a:solidFill>
              </a:rPr>
              <a:t>) protects the </a:t>
            </a:r>
            <a:r>
              <a:rPr lang="en-US" sz="1700" b="1" dirty="0" smtClean="0">
                <a:solidFill>
                  <a:srgbClr val="008000"/>
                </a:solidFill>
              </a:rPr>
              <a:t>artery wall</a:t>
            </a:r>
            <a:r>
              <a:rPr lang="en-US" sz="1700" dirty="0" smtClean="0">
                <a:solidFill>
                  <a:srgbClr val="008000"/>
                </a:solidFill>
              </a:rPr>
              <a:t> by removing </a:t>
            </a:r>
            <a:r>
              <a:rPr lang="en-US" sz="1700" b="1" dirty="0" smtClean="0">
                <a:solidFill>
                  <a:srgbClr val="008000"/>
                </a:solidFill>
              </a:rPr>
              <a:t>cholesterol</a:t>
            </a:r>
            <a:r>
              <a:rPr lang="en-US" sz="1700" dirty="0" smtClean="0">
                <a:solidFill>
                  <a:srgbClr val="008000"/>
                </a:solidFill>
              </a:rPr>
              <a:t> from </a:t>
            </a:r>
            <a:r>
              <a:rPr lang="en-US" sz="1700" b="1" dirty="0" smtClean="0">
                <a:solidFill>
                  <a:srgbClr val="008000"/>
                </a:solidFill>
              </a:rPr>
              <a:t>lipid-laden macrophages</a:t>
            </a:r>
            <a:r>
              <a:rPr lang="en-US" sz="1700" dirty="0" smtClean="0">
                <a:solidFill>
                  <a:srgbClr val="008000"/>
                </a:solidFill>
              </a:rPr>
              <a:t>. However, recent evidence suggests that 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08000"/>
                </a:solidFill>
              </a:rPr>
              <a:t> might also inhibit </a:t>
            </a:r>
            <a:r>
              <a:rPr lang="en-US" sz="1700" b="1" dirty="0" err="1" smtClean="0">
                <a:solidFill>
                  <a:srgbClr val="008000"/>
                </a:solidFill>
              </a:rPr>
              <a:t>atherogenesis</a:t>
            </a:r>
            <a:r>
              <a:rPr lang="en-US" sz="1700" dirty="0" smtClean="0">
                <a:solidFill>
                  <a:srgbClr val="008000"/>
                </a:solidFill>
              </a:rPr>
              <a:t> by combating </a:t>
            </a:r>
            <a:r>
              <a:rPr lang="en-US" sz="1700" b="1" dirty="0" smtClean="0">
                <a:solidFill>
                  <a:srgbClr val="008000"/>
                </a:solidFill>
              </a:rPr>
              <a:t>inflammation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endParaRPr lang="en-AU" sz="1700" b="1" dirty="0" smtClean="0">
              <a:solidFill>
                <a:srgbClr val="FF0000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Method and Results 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dirty="0" smtClean="0">
                <a:solidFill>
                  <a:srgbClr val="008000"/>
                </a:solidFill>
              </a:rPr>
              <a:t>To identify potential </a:t>
            </a:r>
            <a:r>
              <a:rPr lang="en-US" sz="1700" b="1" dirty="0" smtClean="0">
                <a:solidFill>
                  <a:srgbClr val="008000"/>
                </a:solidFill>
              </a:rPr>
              <a:t>anti-inflammatory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b="1" dirty="0" smtClean="0">
                <a:solidFill>
                  <a:srgbClr val="008000"/>
                </a:solidFill>
              </a:rPr>
              <a:t>mechanisms </a:t>
            </a:r>
            <a:r>
              <a:rPr lang="en-US" sz="1700" dirty="0" smtClean="0">
                <a:solidFill>
                  <a:srgbClr val="008000"/>
                </a:solidFill>
              </a:rPr>
              <a:t>we challenged </a:t>
            </a:r>
            <a:r>
              <a:rPr lang="en-US" sz="1700" b="1" dirty="0" smtClean="0">
                <a:solidFill>
                  <a:srgbClr val="008000"/>
                </a:solidFill>
              </a:rPr>
              <a:t>macrophages</a:t>
            </a:r>
            <a:r>
              <a:rPr lang="en-US" sz="1700" dirty="0" smtClean="0">
                <a:solidFill>
                  <a:srgbClr val="008000"/>
                </a:solidFill>
              </a:rPr>
              <a:t> with </a:t>
            </a:r>
            <a:r>
              <a:rPr lang="en-US" sz="1700" b="1" dirty="0" err="1" smtClean="0">
                <a:solidFill>
                  <a:srgbClr val="008000"/>
                </a:solidFill>
              </a:rPr>
              <a:t>lipopolysaccharide</a:t>
            </a:r>
            <a:r>
              <a:rPr lang="en-US" sz="1700" dirty="0" smtClean="0">
                <a:solidFill>
                  <a:srgbClr val="008000"/>
                </a:solidFill>
              </a:rPr>
              <a:t>, an </a:t>
            </a:r>
            <a:r>
              <a:rPr lang="en-US" sz="1700" b="1" dirty="0" smtClean="0">
                <a:solidFill>
                  <a:srgbClr val="008000"/>
                </a:solidFill>
              </a:rPr>
              <a:t>inflammatory microbial </a:t>
            </a:r>
            <a:r>
              <a:rPr lang="en-US" sz="1700" b="1" dirty="0" err="1" smtClean="0">
                <a:solidFill>
                  <a:srgbClr val="008000"/>
                </a:solidFill>
              </a:rPr>
              <a:t>ligand</a:t>
            </a:r>
            <a:r>
              <a:rPr lang="en-US" sz="1700" dirty="0" smtClean="0">
                <a:solidFill>
                  <a:srgbClr val="008000"/>
                </a:solidFill>
              </a:rPr>
              <a:t> for </a:t>
            </a:r>
            <a:r>
              <a:rPr lang="en-US" sz="1700" b="1" dirty="0" smtClean="0">
                <a:solidFill>
                  <a:srgbClr val="008000"/>
                </a:solidFill>
              </a:rPr>
              <a:t>Toll-like receptor 4.</a:t>
            </a:r>
            <a:r>
              <a:rPr lang="en-US" sz="1700" b="1" dirty="0" smtClean="0">
                <a:solidFill>
                  <a:srgbClr val="FF0000"/>
                </a:solidFill>
              </a:rPr>
              <a:t>] [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08000"/>
                </a:solidFill>
              </a:rPr>
              <a:t> inhibited the </a:t>
            </a:r>
            <a:r>
              <a:rPr lang="en-US" sz="1700" cap="all" dirty="0" smtClean="0">
                <a:solidFill>
                  <a:srgbClr val="008000"/>
                </a:solidFill>
              </a:rPr>
              <a:t>expression </a:t>
            </a:r>
            <a:r>
              <a:rPr lang="en-US" sz="1700" dirty="0" smtClean="0">
                <a:solidFill>
                  <a:srgbClr val="008000"/>
                </a:solidFill>
              </a:rPr>
              <a:t>of 30% (277 of 911) of the </a:t>
            </a:r>
            <a:r>
              <a:rPr lang="en-US" sz="1700" b="1" dirty="0" smtClean="0">
                <a:solidFill>
                  <a:srgbClr val="008000"/>
                </a:solidFill>
              </a:rPr>
              <a:t>genes</a:t>
            </a:r>
            <a:r>
              <a:rPr lang="en-US" sz="1700" dirty="0" smtClean="0">
                <a:solidFill>
                  <a:srgbClr val="008000"/>
                </a:solidFill>
              </a:rPr>
              <a:t> normally induced by </a:t>
            </a:r>
            <a:r>
              <a:rPr lang="en-US" sz="1700" b="1" dirty="0" err="1" smtClean="0">
                <a:solidFill>
                  <a:srgbClr val="008000"/>
                </a:solidFill>
              </a:rPr>
              <a:t>lipopolysaccharide</a:t>
            </a:r>
            <a:r>
              <a:rPr lang="en-US" sz="1700" dirty="0" smtClean="0">
                <a:solidFill>
                  <a:srgbClr val="008000"/>
                </a:solidFill>
              </a:rPr>
              <a:t>, </a:t>
            </a:r>
            <a:r>
              <a:rPr lang="en-US" sz="1700" b="1" dirty="0" smtClean="0">
                <a:solidFill>
                  <a:srgbClr val="008000"/>
                </a:solidFill>
              </a:rPr>
              <a:t>microarray analysis</a:t>
            </a:r>
            <a:r>
              <a:rPr lang="en-US" sz="1700" dirty="0" smtClean="0">
                <a:solidFill>
                  <a:srgbClr val="008000"/>
                </a:solidFill>
              </a:rPr>
              <a:t> revealed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aseline="300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FF6600"/>
                </a:solidFill>
              </a:rPr>
              <a:t>One of its major targets was the </a:t>
            </a:r>
            <a:r>
              <a:rPr lang="en-US" sz="1700" b="1" dirty="0" smtClean="0">
                <a:solidFill>
                  <a:srgbClr val="FF6600"/>
                </a:solidFill>
              </a:rPr>
              <a:t>type I interferon response pathway,</a:t>
            </a:r>
            <a:r>
              <a:rPr lang="en-US" sz="1700" dirty="0" smtClean="0">
                <a:solidFill>
                  <a:srgbClr val="FF6600"/>
                </a:solidFill>
              </a:rPr>
              <a:t> a family of </a:t>
            </a:r>
            <a:r>
              <a:rPr lang="en-US" sz="1700" b="1" dirty="0" smtClean="0">
                <a:solidFill>
                  <a:srgbClr val="FF6600"/>
                </a:solidFill>
              </a:rPr>
              <a:t>potent viral </a:t>
            </a:r>
            <a:r>
              <a:rPr lang="en-US" sz="1700" b="1" dirty="0" err="1" smtClean="0">
                <a:solidFill>
                  <a:srgbClr val="FF6600"/>
                </a:solidFill>
              </a:rPr>
              <a:t>immunoregulators</a:t>
            </a:r>
            <a:r>
              <a:rPr lang="en-US" sz="1700" dirty="0" smtClean="0">
                <a:solidFill>
                  <a:srgbClr val="FF6600"/>
                </a:solidFill>
              </a:rPr>
              <a:t> </a:t>
            </a:r>
            <a:r>
              <a:rPr lang="en-US" sz="1700" dirty="0" smtClean="0">
                <a:solidFill>
                  <a:srgbClr val="008000"/>
                </a:solidFill>
              </a:rPr>
              <a:t>controlled by </a:t>
            </a:r>
            <a:r>
              <a:rPr lang="en-US" sz="1700" b="1" dirty="0" smtClean="0">
                <a:solidFill>
                  <a:srgbClr val="008000"/>
                </a:solidFill>
              </a:rPr>
              <a:t>Toll-like receptor 4</a:t>
            </a:r>
            <a:r>
              <a:rPr lang="en-US" sz="1700" dirty="0" smtClean="0">
                <a:solidFill>
                  <a:srgbClr val="008000"/>
                </a:solidFill>
              </a:rPr>
              <a:t> and </a:t>
            </a:r>
            <a:r>
              <a:rPr lang="en-US" sz="1700" b="1" dirty="0" smtClean="0">
                <a:solidFill>
                  <a:srgbClr val="008000"/>
                </a:solidFill>
              </a:rPr>
              <a:t>TRAM/TRIF signaling pathway</a:t>
            </a:r>
            <a:r>
              <a:rPr lang="en-US" sz="1700" dirty="0" smtClean="0">
                <a:solidFill>
                  <a:srgbClr val="09213B"/>
                </a:solidFill>
              </a:rPr>
              <a:t>. </a:t>
            </a:r>
            <a:r>
              <a:rPr lang="en-US" sz="1700" dirty="0" smtClean="0">
                <a:solidFill>
                  <a:srgbClr val="FF6600"/>
                </a:solidFill>
              </a:rPr>
              <a:t>Unexpectedly, the </a:t>
            </a:r>
            <a:r>
              <a:rPr lang="en-US" sz="1700" cap="all" dirty="0" smtClean="0">
                <a:solidFill>
                  <a:srgbClr val="FF6600"/>
                </a:solidFill>
              </a:rPr>
              <a:t>ability</a:t>
            </a:r>
            <a:r>
              <a:rPr lang="en-US" sz="1700" dirty="0" smtClean="0">
                <a:solidFill>
                  <a:srgbClr val="FF6600"/>
                </a:solidFill>
              </a:rPr>
              <a:t> of </a:t>
            </a:r>
            <a:r>
              <a:rPr lang="en-US" sz="1700" b="1" dirty="0" smtClean="0">
                <a:solidFill>
                  <a:srgbClr val="FF6600"/>
                </a:solidFill>
              </a:rPr>
              <a:t>HDL </a:t>
            </a:r>
            <a:r>
              <a:rPr lang="en-US" sz="1700" dirty="0" smtClean="0">
                <a:solidFill>
                  <a:srgbClr val="FF6600"/>
                </a:solidFill>
              </a:rPr>
              <a:t>to inhibit </a:t>
            </a:r>
            <a:r>
              <a:rPr lang="en-US" sz="1700" b="1" dirty="0" smtClean="0">
                <a:solidFill>
                  <a:srgbClr val="FF6600"/>
                </a:solidFill>
              </a:rPr>
              <a:t>gene</a:t>
            </a:r>
            <a:r>
              <a:rPr lang="en-US" sz="1700" dirty="0" smtClean="0">
                <a:solidFill>
                  <a:srgbClr val="FF6600"/>
                </a:solidFill>
              </a:rPr>
              <a:t> </a:t>
            </a:r>
            <a:r>
              <a:rPr lang="en-US" sz="1700" b="1" dirty="0" smtClean="0">
                <a:solidFill>
                  <a:srgbClr val="FF6600"/>
                </a:solidFill>
              </a:rPr>
              <a:t>expression</a:t>
            </a:r>
            <a:r>
              <a:rPr lang="en-US" sz="1700" dirty="0" smtClean="0">
                <a:solidFill>
                  <a:srgbClr val="FF6600"/>
                </a:solidFill>
              </a:rPr>
              <a:t> was independent of </a:t>
            </a:r>
            <a:r>
              <a:rPr lang="en-US" sz="1700" b="1" dirty="0" smtClean="0">
                <a:solidFill>
                  <a:srgbClr val="FF6600"/>
                </a:solidFill>
              </a:rPr>
              <a:t>macrophage cholesterol stores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b="1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008000"/>
                </a:solidFill>
              </a:rPr>
              <a:t>Immunofluorescent</a:t>
            </a:r>
            <a:r>
              <a:rPr lang="en-US" sz="1700" dirty="0" smtClean="0">
                <a:solidFill>
                  <a:srgbClr val="008000"/>
                </a:solidFill>
              </a:rPr>
              <a:t> studies suggested that 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08000"/>
                </a:solidFill>
              </a:rPr>
              <a:t> promoted </a:t>
            </a:r>
            <a:r>
              <a:rPr lang="en-US" sz="1700" b="1" dirty="0" smtClean="0">
                <a:solidFill>
                  <a:srgbClr val="008000"/>
                </a:solidFill>
              </a:rPr>
              <a:t>TRAM translocation</a:t>
            </a:r>
            <a:r>
              <a:rPr lang="en-US" sz="1700" dirty="0" smtClean="0">
                <a:solidFill>
                  <a:srgbClr val="008000"/>
                </a:solidFill>
              </a:rPr>
              <a:t> to </a:t>
            </a:r>
            <a:r>
              <a:rPr lang="en-US" sz="1700" b="1" dirty="0" smtClean="0">
                <a:solidFill>
                  <a:srgbClr val="008000"/>
                </a:solidFill>
              </a:rPr>
              <a:t>intracellular compartment</a:t>
            </a:r>
            <a:r>
              <a:rPr lang="en-US" sz="1700" dirty="0" smtClean="0">
                <a:solidFill>
                  <a:srgbClr val="008000"/>
                </a:solidFill>
              </a:rPr>
              <a:t>, which impaired subsequent </a:t>
            </a:r>
            <a:r>
              <a:rPr lang="en-US" sz="1700" b="1" dirty="0" smtClean="0">
                <a:solidFill>
                  <a:srgbClr val="008000"/>
                </a:solidFill>
              </a:rPr>
              <a:t>signaling</a:t>
            </a:r>
            <a:r>
              <a:rPr lang="en-US" sz="1700" dirty="0" smtClean="0">
                <a:solidFill>
                  <a:srgbClr val="008000"/>
                </a:solidFill>
              </a:rPr>
              <a:t> by </a:t>
            </a:r>
            <a:r>
              <a:rPr lang="en-US" sz="1700" b="1" dirty="0" smtClean="0">
                <a:solidFill>
                  <a:srgbClr val="008000"/>
                </a:solidFill>
              </a:rPr>
              <a:t>Toll-like receptor 4</a:t>
            </a:r>
            <a:r>
              <a:rPr lang="en-US" sz="1700" dirty="0" smtClean="0">
                <a:solidFill>
                  <a:srgbClr val="008000"/>
                </a:solidFill>
              </a:rPr>
              <a:t> and </a:t>
            </a:r>
            <a:r>
              <a:rPr lang="en-US" sz="1700" b="1" dirty="0" smtClean="0">
                <a:solidFill>
                  <a:srgbClr val="008000"/>
                </a:solidFill>
              </a:rPr>
              <a:t>TRIF</a:t>
            </a:r>
            <a:r>
              <a:rPr lang="en-US" sz="1700" dirty="0" smtClean="0">
                <a:solidFill>
                  <a:srgbClr val="008000"/>
                </a:solidFill>
              </a:rPr>
              <a:t>.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dirty="0" smtClean="0">
                <a:solidFill>
                  <a:srgbClr val="008000"/>
                </a:solidFill>
              </a:rPr>
              <a:t>To examine the </a:t>
            </a:r>
            <a:r>
              <a:rPr lang="en-US" sz="1700" cap="all" dirty="0" smtClean="0">
                <a:solidFill>
                  <a:srgbClr val="008000"/>
                </a:solidFill>
              </a:rPr>
              <a:t>potential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b="1" dirty="0" smtClean="0">
                <a:solidFill>
                  <a:srgbClr val="008000"/>
                </a:solidFill>
              </a:rPr>
              <a:t>in vivo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b="1" dirty="0" smtClean="0">
                <a:solidFill>
                  <a:srgbClr val="008000"/>
                </a:solidFill>
              </a:rPr>
              <a:t>relevance </a:t>
            </a:r>
            <a:r>
              <a:rPr lang="en-US" sz="1700" dirty="0" smtClean="0">
                <a:solidFill>
                  <a:srgbClr val="008000"/>
                </a:solidFill>
              </a:rPr>
              <a:t>of the</a:t>
            </a:r>
            <a:r>
              <a:rPr lang="en-US" sz="1700" b="1" dirty="0" smtClean="0">
                <a:solidFill>
                  <a:srgbClr val="008000"/>
                </a:solidFill>
              </a:rPr>
              <a:t> pathway,</a:t>
            </a:r>
            <a:r>
              <a:rPr lang="en-US" sz="1700" dirty="0" smtClean="0">
                <a:solidFill>
                  <a:srgbClr val="008000"/>
                </a:solidFill>
              </a:rPr>
              <a:t> we used mice deficient in </a:t>
            </a:r>
            <a:r>
              <a:rPr lang="en-US" sz="1700" b="1" dirty="0" err="1" smtClean="0">
                <a:solidFill>
                  <a:srgbClr val="008000"/>
                </a:solidFill>
              </a:rPr>
              <a:t>apoliprotein</a:t>
            </a:r>
            <a:r>
              <a:rPr lang="en-US" sz="1700" b="1" dirty="0" smtClean="0">
                <a:solidFill>
                  <a:srgbClr val="008000"/>
                </a:solidFill>
              </a:rPr>
              <a:t> A-I</a:t>
            </a:r>
            <a:r>
              <a:rPr lang="en-US" sz="1700" dirty="0" smtClean="0">
                <a:solidFill>
                  <a:srgbClr val="008000"/>
                </a:solidFill>
              </a:rPr>
              <a:t>, the major </a:t>
            </a:r>
            <a:r>
              <a:rPr lang="en-US" sz="1700" b="1" dirty="0" smtClean="0">
                <a:solidFill>
                  <a:srgbClr val="008000"/>
                </a:solidFill>
              </a:rPr>
              <a:t>protein </a:t>
            </a:r>
            <a:r>
              <a:rPr lang="en-US" sz="1700" dirty="0" smtClean="0">
                <a:solidFill>
                  <a:srgbClr val="008000"/>
                </a:solidFill>
              </a:rPr>
              <a:t>of 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FF6600"/>
                </a:solidFill>
              </a:rPr>
              <a:t>After </a:t>
            </a:r>
            <a:r>
              <a:rPr lang="en-US" sz="1700" b="1" dirty="0" smtClean="0">
                <a:solidFill>
                  <a:srgbClr val="FF6600"/>
                </a:solidFill>
              </a:rPr>
              <a:t>infection</a:t>
            </a:r>
            <a:r>
              <a:rPr lang="en-US" sz="1700" dirty="0" smtClean="0">
                <a:solidFill>
                  <a:srgbClr val="FF6600"/>
                </a:solidFill>
              </a:rPr>
              <a:t> with </a:t>
            </a:r>
            <a:r>
              <a:rPr lang="en-US" sz="1700" b="1" dirty="0" smtClean="0">
                <a:solidFill>
                  <a:srgbClr val="FF6600"/>
                </a:solidFill>
              </a:rPr>
              <a:t>Salmonella </a:t>
            </a:r>
            <a:r>
              <a:rPr lang="en-US" sz="1700" b="1" dirty="0" err="1" smtClean="0">
                <a:solidFill>
                  <a:srgbClr val="FF6600"/>
                </a:solidFill>
              </a:rPr>
              <a:t>typhimurium</a:t>
            </a:r>
            <a:r>
              <a:rPr lang="en-US" sz="1700" dirty="0" smtClean="0">
                <a:solidFill>
                  <a:srgbClr val="FF6600"/>
                </a:solidFill>
              </a:rPr>
              <a:t>, a </a:t>
            </a:r>
            <a:r>
              <a:rPr lang="en-US" sz="1700" b="1" dirty="0" smtClean="0">
                <a:solidFill>
                  <a:srgbClr val="FF6600"/>
                </a:solidFill>
              </a:rPr>
              <a:t>Gram-negative bacterium</a:t>
            </a:r>
            <a:r>
              <a:rPr lang="en-US" sz="1700" dirty="0" smtClean="0">
                <a:solidFill>
                  <a:srgbClr val="FF6600"/>
                </a:solidFill>
              </a:rPr>
              <a:t> that </a:t>
            </a:r>
            <a:r>
              <a:rPr lang="en-US" sz="1700" b="1" dirty="0" smtClean="0">
                <a:solidFill>
                  <a:srgbClr val="FF6600"/>
                </a:solidFill>
              </a:rPr>
              <a:t>expresses </a:t>
            </a:r>
            <a:r>
              <a:rPr lang="en-US" sz="1700" b="1" dirty="0" err="1" smtClean="0">
                <a:solidFill>
                  <a:srgbClr val="FF6600"/>
                </a:solidFill>
              </a:rPr>
              <a:t>lipopolysaccharide</a:t>
            </a:r>
            <a:r>
              <a:rPr lang="en-US" sz="1700" b="1" dirty="0" smtClean="0">
                <a:solidFill>
                  <a:srgbClr val="FF6600"/>
                </a:solidFill>
              </a:rPr>
              <a:t>,</a:t>
            </a:r>
            <a:r>
              <a:rPr lang="en-US" sz="1700" dirty="0" smtClean="0">
                <a:solidFill>
                  <a:srgbClr val="FF6600"/>
                </a:solidFill>
              </a:rPr>
              <a:t> </a:t>
            </a:r>
            <a:r>
              <a:rPr lang="en-US" sz="1700" b="1" dirty="0" err="1" smtClean="0">
                <a:solidFill>
                  <a:srgbClr val="FF6600"/>
                </a:solidFill>
              </a:rPr>
              <a:t>apolipoprotein</a:t>
            </a:r>
            <a:r>
              <a:rPr lang="en-US" sz="1700" b="1" dirty="0" smtClean="0">
                <a:solidFill>
                  <a:srgbClr val="FF6600"/>
                </a:solidFill>
              </a:rPr>
              <a:t> A-I-deficient</a:t>
            </a:r>
            <a:r>
              <a:rPr lang="en-US" sz="1700" dirty="0" smtClean="0">
                <a:solidFill>
                  <a:srgbClr val="FF6600"/>
                </a:solidFill>
              </a:rPr>
              <a:t> mice had 6-fold higher </a:t>
            </a:r>
            <a:r>
              <a:rPr lang="en-US" sz="1700" b="1" dirty="0" smtClean="0">
                <a:solidFill>
                  <a:srgbClr val="FF6600"/>
                </a:solidFill>
              </a:rPr>
              <a:t>plasma</a:t>
            </a:r>
            <a:r>
              <a:rPr lang="en-US" sz="1700" dirty="0" smtClean="0">
                <a:solidFill>
                  <a:srgbClr val="FF6600"/>
                </a:solidFill>
              </a:rPr>
              <a:t> levels of </a:t>
            </a:r>
            <a:r>
              <a:rPr lang="en-US" sz="1700" b="1" dirty="0" smtClean="0">
                <a:solidFill>
                  <a:srgbClr val="FF6600"/>
                </a:solidFill>
              </a:rPr>
              <a:t>interferon-</a:t>
            </a:r>
            <a:r>
              <a:rPr lang="en-US" sz="1700" b="1" dirty="0" err="1" smtClean="0">
                <a:solidFill>
                  <a:srgbClr val="FF6600"/>
                </a:solidFill>
                <a:sym typeface="Symbol"/>
              </a:rPr>
              <a:t></a:t>
            </a:r>
            <a:r>
              <a:rPr lang="en-US" sz="1700" dirty="0" smtClean="0">
                <a:solidFill>
                  <a:srgbClr val="FF6600"/>
                </a:solidFill>
              </a:rPr>
              <a:t>, a key </a:t>
            </a:r>
            <a:r>
              <a:rPr lang="en-US" sz="1700" b="1" dirty="0" smtClean="0">
                <a:solidFill>
                  <a:srgbClr val="FF6600"/>
                </a:solidFill>
              </a:rPr>
              <a:t>regulator</a:t>
            </a:r>
            <a:r>
              <a:rPr lang="en-US" sz="1700" dirty="0" smtClean="0">
                <a:solidFill>
                  <a:srgbClr val="FF6600"/>
                </a:solidFill>
              </a:rPr>
              <a:t> of the </a:t>
            </a:r>
            <a:r>
              <a:rPr lang="en-US" sz="1700" b="1" dirty="0" smtClean="0">
                <a:solidFill>
                  <a:srgbClr val="FF6600"/>
                </a:solidFill>
              </a:rPr>
              <a:t>type-I interferon response</a:t>
            </a:r>
            <a:r>
              <a:rPr lang="en-US" sz="1700" dirty="0" smtClean="0">
                <a:solidFill>
                  <a:srgbClr val="FF6600"/>
                </a:solidFill>
              </a:rPr>
              <a:t>, than did </a:t>
            </a:r>
            <a:r>
              <a:rPr lang="en-US" sz="1700" b="1" dirty="0" smtClean="0">
                <a:solidFill>
                  <a:srgbClr val="FF6600"/>
                </a:solidFill>
              </a:rPr>
              <a:t>wild-type</a:t>
            </a:r>
            <a:r>
              <a:rPr lang="en-US" sz="1700" dirty="0" smtClean="0">
                <a:solidFill>
                  <a:srgbClr val="FF6600"/>
                </a:solidFill>
              </a:rPr>
              <a:t> mice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Conclusions 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b="1" dirty="0" smtClean="0">
                <a:solidFill>
                  <a:srgbClr val="008000"/>
                </a:solidFill>
              </a:rPr>
              <a:t>HDL</a:t>
            </a:r>
            <a:r>
              <a:rPr lang="en-US" sz="1700" dirty="0" smtClean="0">
                <a:solidFill>
                  <a:srgbClr val="008000"/>
                </a:solidFill>
              </a:rPr>
              <a:t> inhibits a subset of </a:t>
            </a:r>
            <a:r>
              <a:rPr lang="en-US" sz="1700" b="1" dirty="0" err="1" smtClean="0">
                <a:solidFill>
                  <a:srgbClr val="008000"/>
                </a:solidFill>
              </a:rPr>
              <a:t>lipopolysaccharide</a:t>
            </a:r>
            <a:r>
              <a:rPr lang="en-US" sz="1700" dirty="0" smtClean="0">
                <a:solidFill>
                  <a:srgbClr val="008000"/>
                </a:solidFill>
              </a:rPr>
              <a:t>-</a:t>
            </a:r>
            <a:r>
              <a:rPr lang="en-US" sz="1700" b="1" dirty="0" smtClean="0">
                <a:solidFill>
                  <a:srgbClr val="008000"/>
                </a:solidFill>
              </a:rPr>
              <a:t>stimulated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b="1" dirty="0" smtClean="0">
                <a:solidFill>
                  <a:srgbClr val="008000"/>
                </a:solidFill>
              </a:rPr>
              <a:t>macrophage genes</a:t>
            </a:r>
            <a:r>
              <a:rPr lang="en-US" sz="1700" dirty="0" smtClean="0">
                <a:solidFill>
                  <a:srgbClr val="008000"/>
                </a:solidFill>
              </a:rPr>
              <a:t> that regulate the </a:t>
            </a:r>
            <a:r>
              <a:rPr lang="en-US" sz="1700" b="1" dirty="0" smtClean="0">
                <a:solidFill>
                  <a:srgbClr val="008000"/>
                </a:solidFill>
              </a:rPr>
              <a:t>type 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</a:t>
            </a:r>
            <a:r>
              <a:rPr lang="en-US" sz="1700" dirty="0" smtClean="0">
                <a:solidFill>
                  <a:srgbClr val="FF6600"/>
                </a:solidFill>
              </a:rPr>
              <a:t>and its </a:t>
            </a:r>
            <a:r>
              <a:rPr lang="en-US" sz="1700" cap="all" dirty="0" smtClean="0">
                <a:solidFill>
                  <a:srgbClr val="FF6600"/>
                </a:solidFill>
              </a:rPr>
              <a:t>action</a:t>
            </a:r>
            <a:r>
              <a:rPr lang="en-US" sz="1700" dirty="0" smtClean="0">
                <a:solidFill>
                  <a:srgbClr val="FF6600"/>
                </a:solidFill>
              </a:rPr>
              <a:t> is independent of </a:t>
            </a:r>
            <a:r>
              <a:rPr lang="en-US" sz="1700" b="1" dirty="0" smtClean="0">
                <a:solidFill>
                  <a:srgbClr val="FF6600"/>
                </a:solidFill>
              </a:rPr>
              <a:t>sterol metabolism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008000"/>
                </a:solidFill>
              </a:rPr>
              <a:t>These findings raise the </a:t>
            </a:r>
            <a:r>
              <a:rPr lang="en-US" sz="1700" cap="all" dirty="0" smtClean="0">
                <a:solidFill>
                  <a:srgbClr val="008000"/>
                </a:solidFill>
              </a:rPr>
              <a:t>possibility</a:t>
            </a:r>
            <a:r>
              <a:rPr lang="en-US" sz="1700" dirty="0" smtClean="0">
                <a:solidFill>
                  <a:srgbClr val="008000"/>
                </a:solidFill>
              </a:rPr>
              <a:t> </a:t>
            </a:r>
            <a:r>
              <a:rPr lang="en-US" sz="1700" dirty="0" smtClean="0">
                <a:solidFill>
                  <a:srgbClr val="FF0000"/>
                </a:solidFill>
              </a:rPr>
              <a:t>that </a:t>
            </a:r>
            <a:r>
              <a:rPr lang="en-US" sz="1700" cap="all" dirty="0" smtClean="0">
                <a:solidFill>
                  <a:srgbClr val="FF0000"/>
                </a:solidFill>
              </a:rPr>
              <a:t>regulation</a:t>
            </a:r>
            <a:r>
              <a:rPr lang="en-US" sz="1700" dirty="0" smtClean="0">
                <a:solidFill>
                  <a:srgbClr val="FF0000"/>
                </a:solidFill>
              </a:rPr>
              <a:t> of </a:t>
            </a:r>
            <a:r>
              <a:rPr lang="en-US" sz="1700" b="1" dirty="0" smtClean="0">
                <a:solidFill>
                  <a:srgbClr val="FF0000"/>
                </a:solidFill>
              </a:rPr>
              <a:t>macrophage genes</a:t>
            </a:r>
            <a:r>
              <a:rPr lang="en-US" sz="1700" dirty="0" smtClean="0">
                <a:solidFill>
                  <a:srgbClr val="FF0000"/>
                </a:solidFill>
              </a:rPr>
              <a:t> by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might link </a:t>
            </a:r>
            <a:r>
              <a:rPr lang="en-US" sz="1700" b="1" dirty="0" smtClean="0">
                <a:solidFill>
                  <a:srgbClr val="FF0000"/>
                </a:solidFill>
              </a:rPr>
              <a:t>innate immunity</a:t>
            </a:r>
            <a:r>
              <a:rPr lang="en-US" sz="1700" dirty="0" smtClean="0">
                <a:solidFill>
                  <a:srgbClr val="FF0000"/>
                </a:solidFill>
              </a:rPr>
              <a:t> and </a:t>
            </a:r>
            <a:r>
              <a:rPr lang="en-US" sz="1700" b="1" dirty="0" err="1" smtClean="0">
                <a:solidFill>
                  <a:srgbClr val="FF0000"/>
                </a:solidFill>
              </a:rPr>
              <a:t>cardioprotection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</p:txBody>
      </p:sp>
      <p:sp>
        <p:nvSpPr>
          <p:cNvPr id="14336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C68BC2-0CAB-4B45-8E38-B5425192B614}" type="slidenum">
              <a:rPr lang="en-US" smtClean="0"/>
              <a:pPr>
                <a:defRPr/>
              </a:pPr>
              <a:t>108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three translation devices for:</a:t>
            </a:r>
          </a:p>
          <a:p>
            <a:pPr lvl="1"/>
            <a:r>
              <a:rPr lang="en-US" dirty="0" smtClean="0"/>
              <a:t>semantic density of wording</a:t>
            </a:r>
          </a:p>
          <a:p>
            <a:pPr lvl="1"/>
            <a:r>
              <a:rPr lang="en-US" dirty="0" smtClean="0"/>
              <a:t>how </a:t>
            </a:r>
            <a:r>
              <a:rPr lang="en-US" dirty="0" err="1" smtClean="0"/>
              <a:t>clausing</a:t>
            </a:r>
            <a:r>
              <a:rPr lang="en-US" dirty="0" smtClean="0"/>
              <a:t> of words adds meanings</a:t>
            </a:r>
          </a:p>
          <a:p>
            <a:pPr lvl="1"/>
            <a:r>
              <a:rPr lang="en-US" dirty="0" smtClean="0"/>
              <a:t>how sequencing of clauses adds meanings</a:t>
            </a:r>
          </a:p>
          <a:p>
            <a:r>
              <a:rPr lang="en-US" dirty="0" smtClean="0"/>
              <a:t>combinations of wording, </a:t>
            </a:r>
            <a:r>
              <a:rPr lang="en-US" dirty="0" err="1" smtClean="0"/>
              <a:t>clausing</a:t>
            </a:r>
            <a:r>
              <a:rPr lang="en-US" dirty="0" smtClean="0"/>
              <a:t> and sequencing may be crucial to knowledge-building</a:t>
            </a:r>
          </a:p>
          <a:p>
            <a:r>
              <a:rPr lang="en-US" dirty="0" smtClean="0"/>
              <a:t>we can use tool to </a:t>
            </a:r>
            <a:r>
              <a:rPr lang="en-US" dirty="0" err="1" smtClean="0"/>
              <a:t>analyse</a:t>
            </a:r>
            <a:r>
              <a:rPr lang="en-US" dirty="0" smtClean="0"/>
              <a:t> what is considered successful in different subject areas and different stages of curriculum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109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604294" y="987425"/>
            <a:ext cx="2836862" cy="5132388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Strange sociology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highly unusual tools</a:t>
            </a:r>
          </a:p>
          <a:p>
            <a:r>
              <a:rPr lang="en-US" dirty="0" smtClean="0"/>
              <a:t>level of detail in analysis of discourse unseen in previous sociology of education or sociology of knowledge</a:t>
            </a:r>
          </a:p>
          <a:p>
            <a:r>
              <a:rPr lang="en-US" dirty="0" smtClean="0"/>
              <a:t>not ‘sociolinguistics’ or ‘linguistics’</a:t>
            </a:r>
          </a:p>
          <a:p>
            <a:pPr lvl="1"/>
            <a:r>
              <a:rPr lang="en-US" dirty="0" smtClean="0"/>
              <a:t>still sociology</a:t>
            </a:r>
          </a:p>
          <a:p>
            <a:pPr lvl="1"/>
            <a:r>
              <a:rPr lang="en-US" dirty="0" smtClean="0"/>
              <a:t>analysis of SD in discourse, not map of language</a:t>
            </a:r>
          </a:p>
          <a:p>
            <a:pPr lvl="1"/>
            <a:r>
              <a:rPr lang="en-US" dirty="0" smtClean="0"/>
              <a:t>part of LCT, related to sociology of possibility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110</a:t>
            </a:fld>
            <a:endParaRPr lang="en-US" dirty="0"/>
          </a:p>
        </p:txBody>
      </p:sp>
      <p:pic>
        <p:nvPicPr>
          <p:cNvPr id="7" name="Picture 22" descr="my_heart_belongs_to_a_sociologist_sticker-p217059640441784131en7l1_216.jpe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5729936"/>
            <a:ext cx="1127124" cy="1128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EB8B4E2A-E3DE-E543-BE2F-8003BDD78BC8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384300" y="1346200"/>
          <a:ext cx="7504803" cy="4779965"/>
        </p:xfrm>
        <a:graphic>
          <a:graphicData uri="http://schemas.openxmlformats.org/drawingml/2006/table">
            <a:tbl>
              <a:tblPr/>
              <a:tblGrid>
                <a:gridCol w="849793"/>
                <a:gridCol w="1489585"/>
                <a:gridCol w="2522392"/>
                <a:gridCol w="2643033"/>
              </a:tblGrid>
              <a:tr h="1628776">
                <a:tc rowSpan="3">
                  <a:txBody>
                    <a:bodyPr/>
                    <a:lstStyle/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specific to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a specialized domain of social practice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‘The </a:t>
                      </a:r>
                      <a:r>
                        <a:rPr lang="en-AU" sz="2000" b="1" u="sng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phagocyte</a:t>
                      </a:r>
                      <a:r>
                        <a:rPr lang="en-AU" sz="2000" b="1" u="none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moves into the area of </a:t>
                      </a:r>
                      <a:r>
                        <a:rPr lang="en-AU" sz="2000" b="0" u="none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invasion </a:t>
                      </a:r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</a:t>
                      </a:r>
                      <a:r>
                        <a:rPr lang="en-AU" sz="2000" b="1" u="sng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microorganism</a:t>
                      </a:r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</a:p>
                    <a:p>
                      <a:pPr marL="57150" indent="0"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not specific to specialized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domain. Encode a ‘happening’ as a ‘thing’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‘The phagocyte moves into the area of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invasion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microorganism’</a:t>
                      </a:r>
                      <a:endParaRPr lang="en-AU" sz="2000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6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u="none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Common meanings not limited to a specialized domain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of social practice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‘The phagocyte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moves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into 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area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of invasion and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attaches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to the microorganism</a:t>
                      </a: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 charset="0"/>
                          <a:cs typeface="Times New Roman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accent1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-92868" y="3644106"/>
            <a:ext cx="3829050" cy="1587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First level of translation device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Technicals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36" y="1554174"/>
            <a:ext cx="7620064" cy="4571990"/>
          </a:xfrm>
        </p:spPr>
        <p:txBody>
          <a:bodyPr>
            <a:normAutofit fontScale="92500" lnSpcReduction="10000"/>
          </a:bodyPr>
          <a:lstStyle/>
          <a:p>
            <a:pPr marL="76200" indent="7938">
              <a:buNone/>
            </a:pPr>
            <a:r>
              <a:rPr lang="en-AU" dirty="0" smtClean="0"/>
              <a:t>‘Good, ok so we’re going to look at </a:t>
            </a:r>
            <a:r>
              <a:rPr lang="en-AU" u="sng" dirty="0" err="1" smtClean="0"/>
              <a:t>phagocytosis</a:t>
            </a:r>
            <a:r>
              <a:rPr lang="en-AU" dirty="0" smtClean="0"/>
              <a:t> now.’</a:t>
            </a:r>
          </a:p>
          <a:p>
            <a:pPr marL="76200" indent="7938">
              <a:buNone/>
            </a:pPr>
            <a:endParaRPr lang="en-AU" dirty="0" smtClean="0"/>
          </a:p>
          <a:p>
            <a:pPr marL="76200" indent="7938">
              <a:buNone/>
            </a:pPr>
            <a:r>
              <a:rPr lang="en-AU" dirty="0" smtClean="0"/>
              <a:t>‘And so </a:t>
            </a:r>
            <a:r>
              <a:rPr lang="en-AU" u="sng" dirty="0" smtClean="0"/>
              <a:t>Tacitus </a:t>
            </a:r>
            <a:r>
              <a:rPr lang="en-AU" dirty="0" smtClean="0"/>
              <a:t>is writing the histories of Rome’</a:t>
            </a:r>
          </a:p>
          <a:p>
            <a:pPr marL="76200" indent="7938">
              <a:buNone/>
            </a:pPr>
            <a:r>
              <a:rPr lang="en-AU" dirty="0" smtClean="0"/>
              <a:t>	</a:t>
            </a:r>
          </a:p>
          <a:p>
            <a:pPr marL="76200" indent="7938">
              <a:buNone/>
            </a:pPr>
            <a:r>
              <a:rPr lang="en-AU" dirty="0" smtClean="0"/>
              <a:t>‘The attachment is mediated by a variety of surface </a:t>
            </a:r>
            <a:r>
              <a:rPr lang="en-AU" u="sng" dirty="0" smtClean="0"/>
              <a:t>receptors</a:t>
            </a:r>
            <a:r>
              <a:rPr lang="en-AU" dirty="0" smtClean="0"/>
              <a:t> including </a:t>
            </a:r>
            <a:r>
              <a:rPr lang="en-AU" u="sng" dirty="0" smtClean="0"/>
              <a:t>antibody</a:t>
            </a:r>
            <a:r>
              <a:rPr lang="en-AU" dirty="0" smtClean="0"/>
              <a:t>, </a:t>
            </a:r>
            <a:r>
              <a:rPr lang="en-AU" u="sng" dirty="0" err="1" smtClean="0"/>
              <a:t>lipopolysaccharide</a:t>
            </a:r>
            <a:r>
              <a:rPr lang="en-AU" dirty="0" smtClean="0"/>
              <a:t> and </a:t>
            </a:r>
            <a:r>
              <a:rPr lang="en-AU" u="sng" dirty="0" smtClean="0"/>
              <a:t>complement</a:t>
            </a:r>
            <a:r>
              <a:rPr lang="en-AU" dirty="0" smtClean="0"/>
              <a:t> </a:t>
            </a:r>
            <a:r>
              <a:rPr lang="en-AU" u="sng" dirty="0" smtClean="0"/>
              <a:t>receptors</a:t>
            </a:r>
            <a:r>
              <a:rPr lang="en-AU" dirty="0" smtClean="0"/>
              <a:t>’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D0D90F5-CFA2-2444-A96A-5A0E976EC6EA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384300" y="1346200"/>
          <a:ext cx="7504803" cy="4779965"/>
        </p:xfrm>
        <a:graphic>
          <a:graphicData uri="http://schemas.openxmlformats.org/drawingml/2006/table">
            <a:tbl>
              <a:tblPr/>
              <a:tblGrid>
                <a:gridCol w="849793"/>
                <a:gridCol w="1489585"/>
                <a:gridCol w="2522392"/>
                <a:gridCol w="2643033"/>
              </a:tblGrid>
              <a:tr h="1628776">
                <a:tc rowSpan="3">
                  <a:txBody>
                    <a:bodyPr/>
                    <a:lstStyle/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specific to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a specialized domain of social practice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phagocyte</a:t>
                      </a:r>
                      <a:r>
                        <a:rPr lang="en-AU" sz="2000" b="1" u="none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moves into the area of </a:t>
                      </a:r>
                      <a:r>
                        <a:rPr lang="en-AU" sz="2000" b="0" u="none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invasion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microorganism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</a:p>
                    <a:p>
                      <a:pPr marL="57150" indent="0"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not specific to specialized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domain. Encode a ‘happening’ as a ‘thing’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‘The phagocyte moves into the area of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invasion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microorganism’</a:t>
                      </a:r>
                      <a:endParaRPr lang="en-AU" sz="2000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6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u="none" dirty="0" smtClean="0">
                        <a:solidFill>
                          <a:schemeClr val="tx2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Common meanings not limited to a specialized domain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of social practice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‘The phagocyte </a:t>
                      </a:r>
                      <a:r>
                        <a:rPr lang="en-AU" sz="2000" b="1" u="sng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moves</a:t>
                      </a:r>
                      <a:r>
                        <a:rPr lang="en-AU" sz="2000" b="1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into the </a:t>
                      </a:r>
                      <a:r>
                        <a:rPr lang="en-AU" sz="2000" b="1" u="sng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area</a:t>
                      </a:r>
                      <a:r>
                        <a:rPr lang="en-AU" sz="2000" b="1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of invasion and </a:t>
                      </a:r>
                      <a:r>
                        <a:rPr lang="en-AU" sz="2000" b="1" u="sng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attaches</a:t>
                      </a:r>
                      <a:r>
                        <a:rPr lang="en-AU" sz="2000" b="1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to the microorganism</a:t>
                      </a: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/>
                          <a:ea typeface="Times New Roman" charset="0"/>
                          <a:cs typeface="Times New Roman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tx2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-92868" y="3644106"/>
            <a:ext cx="3829050" cy="1587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First level of translation device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Everydays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AU" dirty="0" smtClean="0"/>
              <a:t>	‘The phagocyte </a:t>
            </a:r>
            <a:r>
              <a:rPr lang="en-AU" u="sng" dirty="0" smtClean="0"/>
              <a:t>moves</a:t>
            </a:r>
            <a:r>
              <a:rPr lang="en-AU" dirty="0" smtClean="0"/>
              <a:t> into the </a:t>
            </a:r>
            <a:r>
              <a:rPr lang="en-AU" u="sng" dirty="0" smtClean="0"/>
              <a:t>area</a:t>
            </a:r>
            <a:r>
              <a:rPr lang="en-AU" dirty="0" smtClean="0"/>
              <a:t> of invasion and the </a:t>
            </a:r>
            <a:r>
              <a:rPr lang="en-AU" u="sng" dirty="0" smtClean="0"/>
              <a:t>attaches</a:t>
            </a:r>
            <a:r>
              <a:rPr lang="en-AU" dirty="0" smtClean="0"/>
              <a:t> to the microorganism’</a:t>
            </a:r>
          </a:p>
          <a:p>
            <a:pPr lvl="0">
              <a:buNone/>
            </a:pPr>
            <a:r>
              <a:rPr lang="en-AU" dirty="0" smtClean="0"/>
              <a:t>	</a:t>
            </a:r>
          </a:p>
          <a:p>
            <a:pPr lvl="0">
              <a:buNone/>
            </a:pPr>
            <a:r>
              <a:rPr lang="en-AU" dirty="0" smtClean="0"/>
              <a:t>	‘One of the </a:t>
            </a:r>
            <a:r>
              <a:rPr lang="en-AU" u="sng" dirty="0" smtClean="0"/>
              <a:t>things</a:t>
            </a:r>
            <a:r>
              <a:rPr lang="en-AU" dirty="0" smtClean="0"/>
              <a:t> </a:t>
            </a:r>
            <a:r>
              <a:rPr lang="en-AU" u="sng" dirty="0" smtClean="0"/>
              <a:t>we</a:t>
            </a:r>
            <a:r>
              <a:rPr lang="en-AU" dirty="0" smtClean="0"/>
              <a:t> </a:t>
            </a:r>
            <a:r>
              <a:rPr lang="en-AU" u="sng" dirty="0" smtClean="0"/>
              <a:t>know</a:t>
            </a:r>
            <a:r>
              <a:rPr lang="en-AU" dirty="0" smtClean="0"/>
              <a:t> about Pompeii and </a:t>
            </a:r>
            <a:r>
              <a:rPr lang="en-AU" u="sng" dirty="0" smtClean="0"/>
              <a:t>houses</a:t>
            </a:r>
            <a:r>
              <a:rPr lang="en-AU" dirty="0" smtClean="0"/>
              <a:t> is that </a:t>
            </a:r>
            <a:r>
              <a:rPr lang="en-AU" u="sng" dirty="0" smtClean="0"/>
              <a:t>they</a:t>
            </a:r>
            <a:r>
              <a:rPr lang="en-AU" dirty="0" smtClean="0"/>
              <a:t> don’t have </a:t>
            </a:r>
            <a:r>
              <a:rPr lang="en-AU" u="sng" dirty="0" smtClean="0"/>
              <a:t>windows</a:t>
            </a:r>
            <a:r>
              <a:rPr lang="en-AU" dirty="0" smtClean="0"/>
              <a:t>.’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EF4A1AD-B6B8-5745-9C22-43A5312D92B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384300" y="1346200"/>
          <a:ext cx="7504803" cy="4779965"/>
        </p:xfrm>
        <a:graphic>
          <a:graphicData uri="http://schemas.openxmlformats.org/drawingml/2006/table">
            <a:tbl>
              <a:tblPr/>
              <a:tblGrid>
                <a:gridCol w="849793"/>
                <a:gridCol w="1489585"/>
                <a:gridCol w="2522392"/>
                <a:gridCol w="2643033"/>
              </a:tblGrid>
              <a:tr h="1628776">
                <a:tc rowSpan="3">
                  <a:txBody>
                    <a:bodyPr/>
                    <a:lstStyle/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specific to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a specialized domain of social practice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indent="0"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phagocyte</a:t>
                      </a:r>
                      <a:r>
                        <a:rPr lang="en-AU" sz="2000" b="1" u="none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moves into the area of </a:t>
                      </a:r>
                      <a:r>
                        <a:rPr lang="en-AU" sz="2000" b="0" u="none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invasion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microorganism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</a:p>
                    <a:p>
                      <a:pPr marL="57150" indent="0"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09213B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09213B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Meaning not specific to specialized</a:t>
                      </a:r>
                      <a:r>
                        <a:rPr lang="en-US" sz="2000" baseline="0" dirty="0" smtClean="0">
                          <a:solidFill>
                            <a:srgbClr val="09213B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09213B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domain. Encode a ‘happening’ as a ‘thing’</a:t>
                      </a:r>
                      <a:endParaRPr kumimoji="0" lang="en-US" sz="2000" b="0" i="0" u="none" strike="noStrike" cap="none" normalizeH="0" baseline="0" dirty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09213B"/>
                        </a:solidFill>
                        <a:latin typeface="+mn-lt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80975" indent="0"/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‘The phagocyte moves into the area of </a:t>
                      </a:r>
                      <a:r>
                        <a:rPr lang="en-AU" sz="2000" b="1" u="sng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invasion</a:t>
                      </a:r>
                      <a:r>
                        <a:rPr lang="en-AU" sz="2000" b="1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rgbClr val="09213B"/>
                          </a:solidFill>
                          <a:latin typeface="+mn-lt"/>
                          <a:ea typeface="+mn-ea"/>
                          <a:cs typeface="+mn-cs"/>
                        </a:rPr>
                        <a:t>and attaches to the microorganism’</a:t>
                      </a:r>
                      <a:endParaRPr lang="en-AU" sz="2000" kern="1200" dirty="0">
                        <a:solidFill>
                          <a:srgbClr val="09213B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6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8255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u="none" dirty="0" smtClean="0">
                        <a:solidFill>
                          <a:schemeClr val="accent1"/>
                        </a:solidFill>
                        <a:latin typeface="Times New Roman"/>
                        <a:ea typeface="ＭＳ Ｐゴシック" panose="020B0600070205080204" pitchFamily="34" charset="-128"/>
                        <a:cs typeface="Times New Roman"/>
                      </a:endParaRP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Common meanings not limited to a specialized domain </a:t>
                      </a:r>
                    </a:p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of social practice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‘The phagocyte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moves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into the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area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of invasion and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attaches</a:t>
                      </a:r>
                      <a:r>
                        <a:rPr lang="en-AU" sz="2000" b="1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Times New Roman"/>
                          <a:ea typeface="+mn-ea"/>
                          <a:cs typeface="Times New Roman"/>
                        </a:rPr>
                        <a:t>to the microorganism</a:t>
                      </a:r>
                      <a:r>
                        <a:rPr kumimoji="0" lang="en-US" sz="2000" b="0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/>
                          <a:ea typeface="Times New Roman" charset="0"/>
                          <a:cs typeface="Times New Roman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accent1"/>
                        </a:solidFill>
                        <a:latin typeface="Times New Roman"/>
                        <a:ea typeface="+mn-ea"/>
                        <a:cs typeface="Times New Roman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-92868" y="3644106"/>
            <a:ext cx="3829050" cy="1587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First level of translation device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Consolidateds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AU" dirty="0" smtClean="0"/>
              <a:t>	e.g. engulfment, reconstruction, adaptation</a:t>
            </a:r>
          </a:p>
          <a:p>
            <a:pPr>
              <a:buNone/>
            </a:pPr>
            <a:r>
              <a:rPr lang="en-AU" dirty="0" smtClean="0"/>
              <a:t>	</a:t>
            </a:r>
          </a:p>
          <a:p>
            <a:pPr>
              <a:buNone/>
            </a:pPr>
            <a:r>
              <a:rPr lang="en-AU" dirty="0" smtClean="0"/>
              <a:t>	‘The structure resulting from this </a:t>
            </a:r>
            <a:r>
              <a:rPr lang="en-AU" u="sng" dirty="0" smtClean="0"/>
              <a:t>fusion</a:t>
            </a:r>
            <a:r>
              <a:rPr lang="en-AU" dirty="0" smtClean="0"/>
              <a:t> is called a </a:t>
            </a:r>
            <a:r>
              <a:rPr lang="en-AU" dirty="0" err="1" smtClean="0"/>
              <a:t>phagolysosome</a:t>
            </a:r>
            <a:r>
              <a:rPr lang="en-AU" dirty="0" smtClean="0"/>
              <a:t>’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	‘One of the best </a:t>
            </a:r>
            <a:r>
              <a:rPr lang="en-AU" u="sng" dirty="0" smtClean="0"/>
              <a:t>benefits</a:t>
            </a:r>
            <a:r>
              <a:rPr lang="en-AU" dirty="0" smtClean="0"/>
              <a:t> I have been offered by this culture and this society is the </a:t>
            </a:r>
            <a:r>
              <a:rPr lang="en-AU" u="sng" dirty="0" smtClean="0"/>
              <a:t>introduction</a:t>
            </a:r>
            <a:r>
              <a:rPr lang="en-AU" dirty="0" smtClean="0"/>
              <a:t> to the intellectual life, to </a:t>
            </a:r>
            <a:r>
              <a:rPr lang="en-AU" u="sng" dirty="0" smtClean="0"/>
              <a:t>generalization</a:t>
            </a:r>
            <a:r>
              <a:rPr lang="en-AU" dirty="0" smtClean="0"/>
              <a:t> and its </a:t>
            </a:r>
            <a:r>
              <a:rPr lang="en-AU" u="sng" dirty="0" smtClean="0"/>
              <a:t>relations</a:t>
            </a:r>
            <a:r>
              <a:rPr lang="en-AU" dirty="0" smtClean="0"/>
              <a:t> to particular things.’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 by </a:t>
            </a:r>
            <a:r>
              <a:rPr lang="en-US" dirty="0" err="1" smtClean="0"/>
              <a:t>Eszter</a:t>
            </a:r>
            <a:r>
              <a:rPr lang="en-US" dirty="0" smtClean="0"/>
              <a:t> </a:t>
            </a:r>
            <a:r>
              <a:rPr lang="en-US" dirty="0" err="1" smtClean="0"/>
              <a:t>Szenes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‘the market structure precludes the </a:t>
            </a:r>
            <a:r>
              <a:rPr lang="en-US" u="sng" dirty="0" smtClean="0"/>
              <a:t>possibility</a:t>
            </a:r>
            <a:r>
              <a:rPr lang="en-US" dirty="0" smtClean="0"/>
              <a:t> of PV becoming viable in Canada</a:t>
            </a:r>
            <a:r>
              <a:rPr lang="en-AU" dirty="0" smtClean="0"/>
              <a:t>’</a:t>
            </a:r>
          </a:p>
          <a:p>
            <a:r>
              <a:rPr lang="en-US" dirty="0" smtClean="0"/>
              <a:t>‘People distinguished for their </a:t>
            </a:r>
            <a:r>
              <a:rPr lang="en-US" u="sng" dirty="0" smtClean="0"/>
              <a:t>ability</a:t>
            </a:r>
            <a:r>
              <a:rPr lang="en-US" dirty="0" smtClean="0"/>
              <a:t> to “muddle through” would not be given to aggressively pushing for the systemic changes required to make solar energy form a more than marginal source of Canada’s overall </a:t>
            </a:r>
            <a:r>
              <a:rPr lang="en-US" u="sng" dirty="0" smtClean="0"/>
              <a:t>capacity</a:t>
            </a:r>
            <a:r>
              <a:rPr lang="en-US" dirty="0" smtClean="0"/>
              <a:t>.’</a:t>
            </a:r>
            <a:endParaRPr lang="en-AU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18952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Important: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no word has an intrinsic strength of semantic density</a:t>
            </a:r>
          </a:p>
          <a:p>
            <a:r>
              <a:rPr lang="en-US" dirty="0" smtClean="0"/>
              <a:t>all strengths are given by their usage</a:t>
            </a:r>
          </a:p>
          <a:p>
            <a:pPr lvl="1"/>
            <a:r>
              <a:rPr lang="en-US" dirty="0"/>
              <a:t>e.g. </a:t>
            </a:r>
            <a:r>
              <a:rPr lang="en-US" dirty="0" err="1"/>
              <a:t>technicals</a:t>
            </a:r>
            <a:r>
              <a:rPr lang="en-US" dirty="0"/>
              <a:t>: </a:t>
            </a:r>
            <a:r>
              <a:rPr lang="en-US" i="1" dirty="0"/>
              <a:t>in their field</a:t>
            </a:r>
            <a:r>
              <a:rPr lang="en-US" dirty="0"/>
              <a:t> (won’t retain </a:t>
            </a:r>
            <a:r>
              <a:rPr lang="en-US" dirty="0" smtClean="0"/>
              <a:t>semantic density when </a:t>
            </a:r>
            <a:r>
              <a:rPr lang="en-US" dirty="0"/>
              <a:t>used elsewhere</a:t>
            </a:r>
            <a:r>
              <a:rPr lang="en-US" dirty="0" smtClean="0"/>
              <a:t>)</a:t>
            </a:r>
          </a:p>
          <a:p>
            <a:r>
              <a:rPr lang="en-US" dirty="0" smtClean="0"/>
              <a:t>specific words may have strength of semantic density changed and so change type (e.g. </a:t>
            </a:r>
            <a:r>
              <a:rPr lang="en-US" dirty="0" err="1" smtClean="0"/>
              <a:t>everydays</a:t>
            </a:r>
            <a:r>
              <a:rPr lang="en-US" dirty="0" smtClean="0"/>
              <a:t> become </a:t>
            </a:r>
            <a:r>
              <a:rPr lang="en-US" dirty="0" err="1" smtClean="0"/>
              <a:t>technicals</a:t>
            </a:r>
            <a:r>
              <a:rPr lang="en-US" dirty="0" smtClean="0"/>
              <a:t>)</a:t>
            </a:r>
          </a:p>
          <a:p>
            <a:r>
              <a:rPr lang="en-US" dirty="0" smtClean="0"/>
              <a:t>cannot say ‘this word is always stronger / weaker semantic density’</a:t>
            </a:r>
          </a:p>
          <a:p>
            <a:r>
              <a:rPr lang="en-US" dirty="0" smtClean="0"/>
              <a:t>because: tool for SD, not map of language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The PEAK Project</a:t>
            </a:r>
            <a:endParaRPr lang="en-US" dirty="0"/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7620000" cy="4784725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i="1" dirty="0" smtClean="0"/>
              <a:t>Pedagogies for Knowledge-building</a:t>
            </a:r>
            <a:endParaRPr lang="en-US" dirty="0" smtClean="0"/>
          </a:p>
          <a:p>
            <a:pPr>
              <a:defRPr/>
            </a:pPr>
            <a:r>
              <a:rPr lang="en-US" dirty="0" smtClean="0"/>
              <a:t>Karl Maton, J.R. Martin, Len </a:t>
            </a:r>
            <a:r>
              <a:rPr lang="en-US" dirty="0" err="1" smtClean="0"/>
              <a:t>Unsworth</a:t>
            </a:r>
            <a:r>
              <a:rPr lang="en-US" dirty="0" smtClean="0"/>
              <a:t> &amp; Sarah Howard (ARC funded, 2013–16)</a:t>
            </a:r>
          </a:p>
          <a:p>
            <a:pPr>
              <a:defRPr/>
            </a:pPr>
            <a:r>
              <a:rPr lang="en-US" dirty="0" smtClean="0"/>
              <a:t>3 secondary schools of different socio-economic status</a:t>
            </a:r>
          </a:p>
          <a:p>
            <a:pPr>
              <a:defRPr/>
            </a:pPr>
            <a:r>
              <a:rPr lang="en-US" dirty="0" smtClean="0"/>
              <a:t>science and humanities subjects</a:t>
            </a:r>
          </a:p>
          <a:p>
            <a:pPr>
              <a:defRPr/>
            </a:pPr>
            <a:r>
              <a:rPr lang="en-US" dirty="0" smtClean="0"/>
              <a:t>whole unit of study in Year 7 (2014) and Year 8 (2015)</a:t>
            </a:r>
          </a:p>
          <a:p>
            <a:pPr>
              <a:defRPr/>
            </a:pPr>
            <a:r>
              <a:rPr lang="en-US" dirty="0" smtClean="0"/>
              <a:t>multimodal and educational technology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4212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965E163-389A-7F4D-A199-AA0FAFB6C710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6170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604294" y="987425"/>
            <a:ext cx="2836862" cy="5132388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602768" y="987425"/>
            <a:ext cx="4545012" cy="5132388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583718" y="973138"/>
            <a:ext cx="4564062" cy="1833562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Stronger semantic density (sub-types)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181100"/>
          <a:ext cx="7619389" cy="4389120"/>
        </p:xfrm>
        <a:graphic>
          <a:graphicData uri="http://schemas.openxmlformats.org/drawingml/2006/table">
            <a:tbl>
              <a:tblPr/>
              <a:tblGrid>
                <a:gridCol w="699367"/>
                <a:gridCol w="1149641"/>
                <a:gridCol w="1591659"/>
                <a:gridCol w="1816742"/>
                <a:gridCol w="2361980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ea typeface="ＭＳ Ｐゴシック" panose="020B0600070205080204" pitchFamily="34" charset="-128"/>
                        </a:rPr>
                        <a:t>Technicals</a:t>
                      </a:r>
                      <a:r>
                        <a:rPr lang="en-US" sz="2000" baseline="0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comprising multiple parts, 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each with a technical meaning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900" i="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i="0" dirty="0" err="1" smtClean="0">
                          <a:ea typeface="ＭＳ Ｐゴシック" panose="020B0600070205080204" pitchFamily="34" charset="-128"/>
                        </a:rPr>
                        <a:t>lipopolysaccharide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= </a:t>
                      </a:r>
                      <a:r>
                        <a:rPr lang="en-US" sz="1800" dirty="0" err="1" smtClean="0">
                          <a:ea typeface="ＭＳ Ｐゴシック" panose="020B0600070205080204" pitchFamily="34" charset="-128"/>
                        </a:rPr>
                        <a:t>lipo</a:t>
                      </a: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 [fat]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baseline="0" dirty="0" smtClean="0">
                          <a:ea typeface="ＭＳ Ｐゴシック" panose="020B0600070205080204" pitchFamily="34" charset="-128"/>
                        </a:rPr>
                        <a:t>+</a:t>
                      </a: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poly [multiple]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+</a:t>
                      </a:r>
                      <a:r>
                        <a:rPr lang="en-US" sz="1800" dirty="0" err="1" smtClean="0">
                          <a:ea typeface="ＭＳ Ｐゴシック" panose="020B0600070205080204" pitchFamily="34" charset="-128"/>
                        </a:rPr>
                        <a:t>sacchar</a:t>
                      </a: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 [carbohydrate]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+</a:t>
                      </a:r>
                      <a:r>
                        <a:rPr lang="en-US" sz="1800" dirty="0" err="1" smtClean="0">
                          <a:ea typeface="ＭＳ Ｐゴシック" panose="020B0600070205080204" pitchFamily="34" charset="-128"/>
                        </a:rPr>
                        <a:t>ide</a:t>
                      </a:r>
                      <a:r>
                        <a:rPr lang="en-US" sz="1800" dirty="0" smtClean="0">
                          <a:ea typeface="ＭＳ Ｐゴシック" panose="020B0600070205080204" pitchFamily="34" charset="-128"/>
                        </a:rPr>
                        <a:t> [molecule of a non-metal]</a:t>
                      </a: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One lexical morpheme 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(may have grammatical inflection or derivation)</a:t>
                      </a:r>
                      <a:endParaRPr lang="en-US" sz="18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vesicle,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err="1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opsonisation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, inflammation, Tacitus, Pompeii, lymph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1635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83EE498-B156-2B49-9FA1-10356DCE84D5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  <p:cxnSp>
        <p:nvCxnSpPr>
          <p:cNvPr id="12" name="Straight Arrow Connector 11"/>
          <p:cNvCxnSpPr/>
          <p:nvPr/>
        </p:nvCxnSpPr>
        <p:spPr>
          <a:xfrm rot="5400000">
            <a:off x="-611889" y="3829752"/>
            <a:ext cx="4441642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4000" dirty="0" smtClean="0"/>
              <a:t>Technical-conglomerate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41438"/>
            <a:ext cx="7620000" cy="1970087"/>
          </a:xfrm>
        </p:spPr>
        <p:txBody>
          <a:bodyPr>
            <a:normAutofit fontScale="92500" lnSpcReduction="20000"/>
          </a:bodyPr>
          <a:lstStyle/>
          <a:p>
            <a:pPr>
              <a:defRPr/>
            </a:pPr>
            <a:r>
              <a:rPr lang="en-US" dirty="0" err="1" smtClean="0">
                <a:ea typeface="ＭＳ Ｐゴシック" panose="020B0600070205080204" pitchFamily="34" charset="-128"/>
              </a:rPr>
              <a:t>lipopolysaccharide</a:t>
            </a:r>
            <a:r>
              <a:rPr lang="en-US" dirty="0" smtClean="0">
                <a:ea typeface="ＭＳ Ｐゴシック" panose="020B0600070205080204" pitchFamily="34" charset="-128"/>
              </a:rPr>
              <a:t> </a:t>
            </a:r>
          </a:p>
          <a:p>
            <a:pPr lvl="1">
              <a:defRPr/>
            </a:pPr>
            <a:r>
              <a:rPr lang="en-US" dirty="0" err="1" smtClean="0">
                <a:ea typeface="ＭＳ Ｐゴシック" panose="020B0600070205080204" pitchFamily="34" charset="-128"/>
              </a:rPr>
              <a:t>lipo</a:t>
            </a:r>
            <a:r>
              <a:rPr lang="en-US" dirty="0" smtClean="0">
                <a:ea typeface="ＭＳ Ｐゴシック" panose="020B0600070205080204" pitchFamily="34" charset="-128"/>
              </a:rPr>
              <a:t> -&gt; other kinds of polysaccharide</a:t>
            </a:r>
          </a:p>
          <a:p>
            <a:pPr lvl="2">
              <a:defRPr/>
            </a:pPr>
            <a:r>
              <a:rPr lang="en-US" dirty="0" err="1" smtClean="0">
                <a:ea typeface="ＭＳ Ｐゴシック" panose="020B0600070205080204" pitchFamily="34" charset="-128"/>
              </a:rPr>
              <a:t>mucopolysaccharide</a:t>
            </a:r>
            <a:r>
              <a:rPr lang="en-US" dirty="0" smtClean="0">
                <a:ea typeface="ＭＳ Ｐゴシック" panose="020B0600070205080204" pitchFamily="34" charset="-128"/>
              </a:rPr>
              <a:t>, </a:t>
            </a:r>
            <a:r>
              <a:rPr lang="en-US" dirty="0" err="1" smtClean="0">
                <a:ea typeface="ＭＳ Ｐゴシック" panose="020B0600070205080204" pitchFamily="34" charset="-128"/>
              </a:rPr>
              <a:t>exopolysaccharide</a:t>
            </a:r>
            <a:endParaRPr lang="en-US" dirty="0" smtClean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US" dirty="0" smtClean="0">
                <a:ea typeface="ＭＳ Ｐゴシック" panose="020B0600070205080204" pitchFamily="34" charset="-128"/>
              </a:rPr>
              <a:t>polysaccharide -&gt; other kinds of </a:t>
            </a:r>
            <a:r>
              <a:rPr lang="en-US" dirty="0" err="1" smtClean="0">
                <a:ea typeface="ＭＳ Ｐゴシック" panose="020B0600070205080204" pitchFamily="34" charset="-128"/>
              </a:rPr>
              <a:t>saccharide</a:t>
            </a:r>
            <a:endParaRPr lang="en-US" dirty="0" smtClean="0">
              <a:ea typeface="ＭＳ Ｐゴシック" panose="020B0600070205080204" pitchFamily="34" charset="-128"/>
            </a:endParaRPr>
          </a:p>
          <a:p>
            <a:pPr lvl="2">
              <a:defRPr/>
            </a:pPr>
            <a:r>
              <a:rPr lang="en-US" dirty="0" smtClean="0">
                <a:ea typeface="ＭＳ Ｐゴシック" panose="020B0600070205080204" pitchFamily="34" charset="-128"/>
              </a:rPr>
              <a:t>monosaccharide, disaccharide, oligosaccharide, etc</a:t>
            </a:r>
            <a:endParaRPr lang="en-US" dirty="0"/>
          </a:p>
        </p:txBody>
      </p:sp>
      <p:sp>
        <p:nvSpPr>
          <p:cNvPr id="11264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AD11BB9-A31F-5444-9588-63A73F2EA0BE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  <p:graphicFrame>
        <p:nvGraphicFramePr>
          <p:cNvPr id="7" name="Content Placeholder 8"/>
          <p:cNvGraphicFramePr>
            <a:graphicFrameLocks/>
          </p:cNvGraphicFramePr>
          <p:nvPr/>
        </p:nvGraphicFramePr>
        <p:xfrm>
          <a:off x="1639888" y="3521075"/>
          <a:ext cx="6882150" cy="263630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294050"/>
                <a:gridCol w="2294050"/>
                <a:gridCol w="2294050"/>
              </a:tblGrid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b="1" dirty="0" err="1" smtClean="0"/>
                        <a:t>lipo</a:t>
                      </a:r>
                      <a:endParaRPr lang="en-US" sz="2200" b="1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lvl="1"/>
                      <a:r>
                        <a:rPr lang="en-US" sz="2200" b="1" dirty="0" smtClean="0"/>
                        <a:t>poly</a:t>
                      </a:r>
                      <a:endParaRPr lang="en-US" sz="22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6">
                  <a:txBody>
                    <a:bodyPr/>
                    <a:lstStyle/>
                    <a:p>
                      <a:pPr lvl="1"/>
                      <a:r>
                        <a:rPr lang="en-US" sz="2200" b="1" dirty="0" err="1" smtClean="0"/>
                        <a:t>saccharide</a:t>
                      </a:r>
                      <a:endParaRPr lang="en-US" sz="2200" b="1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muco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600"/>
                    </a:p>
                  </a:txBody>
                  <a:tcPr/>
                </a:tc>
              </a:tr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exo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600"/>
                    </a:p>
                  </a:txBody>
                  <a:tcPr/>
                </a:tc>
              </a:tr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galacto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oligo</a:t>
                      </a:r>
                      <a:endParaRPr lang="en-US" sz="2200" dirty="0"/>
                    </a:p>
                  </a:txBody>
                  <a:tcPr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2600"/>
                    </a:p>
                  </a:txBody>
                  <a:tcPr/>
                </a:tc>
              </a:tr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fructo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</a:tr>
              <a:tr h="439384">
                <a:tc>
                  <a:txBody>
                    <a:bodyPr/>
                    <a:lstStyle/>
                    <a:p>
                      <a:pPr lvl="1"/>
                      <a:r>
                        <a:rPr lang="en-US" sz="2200" dirty="0" err="1" smtClean="0"/>
                        <a:t>isomalto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sz="26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Stronger semantic density (sub-types)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181100"/>
          <a:ext cx="7619389" cy="4389120"/>
        </p:xfrm>
        <a:graphic>
          <a:graphicData uri="http://schemas.openxmlformats.org/drawingml/2006/table">
            <a:tbl>
              <a:tblPr/>
              <a:tblGrid>
                <a:gridCol w="699367"/>
                <a:gridCol w="1149641"/>
                <a:gridCol w="1591659"/>
                <a:gridCol w="1816742"/>
                <a:gridCol w="2361980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err="1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Technicals</a:t>
                      </a:r>
                      <a:r>
                        <a:rPr lang="en-US" sz="2000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comprising multiple parts, 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each with a technical meaning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900" i="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i="0" dirty="0" err="1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lipopolysaccharide</a:t>
                      </a: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= </a:t>
                      </a:r>
                      <a:r>
                        <a:rPr lang="en-US" sz="1800" dirty="0" err="1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lipo</a:t>
                      </a: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[fat]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-</a:t>
                      </a:r>
                      <a:r>
                        <a:rPr lang="en-US" sz="1800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poly [multiple]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sacchar</a:t>
                      </a: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[carbohydrate]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1800" dirty="0" err="1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ide</a:t>
                      </a:r>
                      <a:r>
                        <a:rPr lang="en-US" sz="18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[molecule of a non-metal]</a:t>
                      </a: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One lexical morpheme 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(may have grammatical inflection or derivation)</a:t>
                      </a:r>
                      <a:endParaRPr lang="en-US" sz="18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vesicle, </a:t>
                      </a:r>
                    </a:p>
                    <a:p>
                      <a:pPr marL="9683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dirty="0" err="1" smtClean="0">
                          <a:ea typeface="ＭＳ Ｐゴシック" panose="020B0600070205080204" pitchFamily="34" charset="-128"/>
                        </a:rPr>
                        <a:t>opsonisation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, inflammation, Tacitus, Pompeii, lymph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368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247AE7A-7186-DC49-A312-C3AEB9F1755B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5400000">
            <a:off x="-611889" y="3829752"/>
            <a:ext cx="4441642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2583718" y="973138"/>
            <a:ext cx="4564062" cy="1833562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1804988" y="415925"/>
          <a:ext cx="7084689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  <a:gridCol w="1964487"/>
                <a:gridCol w="566059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2000" b="1" spc="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2000" b="1" spc="-5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2000" b="1" spc="-1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2000" b="1" spc="0" dirty="0" smtClean="0">
                          <a:solidFill>
                            <a:schemeClr val="tx1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2000" dirty="0">
                        <a:solidFill>
                          <a:schemeClr val="tx1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366">
                      <a:noFill/>
                      <a:prstDash val="soli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804988" y="1098550"/>
          <a:ext cx="6518630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  <a:gridCol w="1946213"/>
              </a:tblGrid>
              <a:tr h="407988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–happenings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48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–things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–happenings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640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–things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480219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1804988" y="973138"/>
            <a:ext cx="6518275" cy="1833562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Conglomerate-happening</a:t>
            </a:r>
            <a:r>
              <a:rPr lang="en-AU" dirty="0" smtClean="0"/>
              <a:t>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AU" dirty="0" smtClean="0"/>
              <a:t>Highest SD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	‘Good ok so we’re going to look a </a:t>
            </a:r>
            <a:r>
              <a:rPr lang="en-AU" u="sng" dirty="0" err="1" smtClean="0"/>
              <a:t>phagocytosis</a:t>
            </a:r>
            <a:r>
              <a:rPr lang="en-AU" dirty="0" smtClean="0"/>
              <a:t> now’</a:t>
            </a:r>
            <a:br>
              <a:rPr lang="en-AU" dirty="0" smtClean="0"/>
            </a:br>
            <a:endParaRPr lang="en-AU" dirty="0" smtClean="0"/>
          </a:p>
          <a:p>
            <a:pPr>
              <a:buNone/>
            </a:pPr>
            <a:r>
              <a:rPr lang="en-AU" dirty="0" smtClean="0"/>
              <a:t>	‘</a:t>
            </a:r>
            <a:r>
              <a:rPr lang="en-AU" u="sng" dirty="0" smtClean="0"/>
              <a:t>Atherosclerosis</a:t>
            </a:r>
            <a:r>
              <a:rPr lang="en-AU" dirty="0" smtClean="0"/>
              <a:t> is a specific form of </a:t>
            </a:r>
            <a:r>
              <a:rPr lang="en-AU" u="sng" dirty="0" smtClean="0"/>
              <a:t>arteriosclerosis</a:t>
            </a:r>
            <a:r>
              <a:rPr lang="en-AU" dirty="0" smtClean="0"/>
              <a:t> in which the artery wall thickens as a result of the accumulation of calcium and fatty materials such as cholesterol and triglyceride.</a:t>
            </a:r>
          </a:p>
          <a:p>
            <a:endParaRPr lang="en-AU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i="1" dirty="0" smtClean="0"/>
              <a:t>Conglomerate-things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42102"/>
            <a:ext cx="7620064" cy="4784062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AU" dirty="0" smtClean="0"/>
              <a:t>Second to highest SD	</a:t>
            </a:r>
          </a:p>
          <a:p>
            <a:pPr>
              <a:buNone/>
            </a:pPr>
            <a:endParaRPr lang="en-AU" dirty="0" smtClean="0"/>
          </a:p>
          <a:p>
            <a:pPr>
              <a:buNone/>
            </a:pPr>
            <a:r>
              <a:rPr lang="en-AU" dirty="0" smtClean="0"/>
              <a:t>	‘Atherosclerosis is a specific form of arteriosclerosis in which the artery wall thickens as a result of the accumulation of calcium and fatty materials such as </a:t>
            </a:r>
            <a:r>
              <a:rPr lang="en-AU" u="sng" dirty="0" smtClean="0"/>
              <a:t>cholesterol</a:t>
            </a:r>
            <a:r>
              <a:rPr lang="en-AU" dirty="0" smtClean="0"/>
              <a:t> and </a:t>
            </a:r>
            <a:r>
              <a:rPr lang="en-AU" u="sng" dirty="0" smtClean="0"/>
              <a:t>triglyceride</a:t>
            </a:r>
            <a:r>
              <a:rPr lang="en-AU" dirty="0" smtClean="0"/>
              <a:t>.</a:t>
            </a:r>
          </a:p>
          <a:p>
            <a:pPr>
              <a:buNone/>
            </a:pPr>
            <a:r>
              <a:rPr lang="en-AU" dirty="0" smtClean="0"/>
              <a:t>	</a:t>
            </a:r>
          </a:p>
          <a:p>
            <a:pPr>
              <a:buNone/>
            </a:pPr>
            <a:r>
              <a:rPr lang="en-AU" dirty="0" smtClean="0"/>
              <a:t>	‘High-Density-</a:t>
            </a:r>
            <a:r>
              <a:rPr lang="en-AU" u="sng" dirty="0" smtClean="0"/>
              <a:t>Lipoprotein</a:t>
            </a:r>
            <a:r>
              <a:rPr lang="en-AU" dirty="0" smtClean="0"/>
              <a:t> inhibits a subset of </a:t>
            </a:r>
            <a:r>
              <a:rPr lang="en-AU" u="sng" dirty="0" err="1" smtClean="0"/>
              <a:t>lipopolysaccharide</a:t>
            </a:r>
            <a:r>
              <a:rPr lang="en-AU" dirty="0" smtClean="0"/>
              <a:t>-stimulated </a:t>
            </a:r>
            <a:r>
              <a:rPr lang="en-AU" u="sng" dirty="0" smtClean="0"/>
              <a:t>macrophage</a:t>
            </a:r>
            <a:r>
              <a:rPr lang="en-AU" dirty="0" smtClean="0"/>
              <a:t> genes.’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Translation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1200"/>
              </a:spcAft>
            </a:pPr>
            <a:r>
              <a:rPr lang="en-US" dirty="0" smtClean="0"/>
              <a:t>tools for </a:t>
            </a:r>
            <a:r>
              <a:rPr lang="en-US" dirty="0" err="1" smtClean="0"/>
              <a:t>analysing</a:t>
            </a:r>
            <a:r>
              <a:rPr lang="en-US" dirty="0" smtClean="0"/>
              <a:t> strengths of semantic gravity and semantic density in discourse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Karl Maton, </a:t>
            </a:r>
            <a:r>
              <a:rPr lang="en-US" dirty="0" err="1"/>
              <a:t>Yaegan</a:t>
            </a:r>
            <a:r>
              <a:rPr lang="en-US" dirty="0"/>
              <a:t> </a:t>
            </a:r>
            <a:r>
              <a:rPr lang="en-US" dirty="0" smtClean="0"/>
              <a:t>Doran and Talia Gill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classroom discourse, academic writing, and everyday conversation, but expect devices to be refined</a:t>
            </a:r>
          </a:p>
          <a:p>
            <a:pPr>
              <a:spcAft>
                <a:spcPts val="1200"/>
              </a:spcAft>
            </a:pPr>
            <a:r>
              <a:rPr lang="en-US" dirty="0" smtClean="0"/>
              <a:t>several ‘translation devices’ for each concept: discourse, images, etc.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42748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1" dirty="0" err="1" smtClean="0"/>
              <a:t>Unitaries</a:t>
            </a:r>
            <a:endParaRPr lang="en-US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36" y="1342102"/>
            <a:ext cx="7620064" cy="5014248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en-AU" i="1" dirty="0" smtClean="0"/>
              <a:t>Unitary-happening</a:t>
            </a:r>
            <a:endParaRPr lang="en-AU" dirty="0" smtClean="0"/>
          </a:p>
          <a:p>
            <a:pPr>
              <a:buNone/>
            </a:pPr>
            <a:r>
              <a:rPr lang="en-AU" dirty="0" smtClean="0"/>
              <a:t>	‘</a:t>
            </a:r>
            <a:r>
              <a:rPr lang="en-AU" u="sng" dirty="0" smtClean="0"/>
              <a:t>Inflammation</a:t>
            </a:r>
            <a:r>
              <a:rPr lang="en-AU" dirty="0" smtClean="0"/>
              <a:t> is part of the complex biological response of vascular tissues to harmful stimuli.’</a:t>
            </a:r>
          </a:p>
          <a:p>
            <a:pPr>
              <a:buNone/>
            </a:pPr>
            <a:r>
              <a:rPr lang="en-AU" i="1" dirty="0" smtClean="0"/>
              <a:t> </a:t>
            </a:r>
            <a:endParaRPr lang="en-AU" dirty="0" smtClean="0"/>
          </a:p>
          <a:p>
            <a:pPr>
              <a:buNone/>
            </a:pPr>
            <a:r>
              <a:rPr lang="en-AU" i="1" dirty="0" smtClean="0"/>
              <a:t>Unitary-thing </a:t>
            </a:r>
          </a:p>
          <a:p>
            <a:pPr defTabSz="84138">
              <a:buNone/>
            </a:pPr>
            <a:r>
              <a:rPr lang="en-AU" dirty="0" smtClean="0"/>
              <a:t>	‘It’s a letter of </a:t>
            </a:r>
            <a:r>
              <a:rPr lang="en-AU" u="sng" dirty="0" smtClean="0"/>
              <a:t>Pliny</a:t>
            </a:r>
            <a:r>
              <a:rPr lang="en-AU" dirty="0" smtClean="0"/>
              <a:t> the Younger to </a:t>
            </a:r>
            <a:r>
              <a:rPr lang="en-AU" u="sng" dirty="0" smtClean="0"/>
              <a:t>Tacitus</a:t>
            </a:r>
            <a:r>
              <a:rPr lang="en-AU" dirty="0" smtClean="0"/>
              <a:t> containing a description of the eruption of AD 79.’</a:t>
            </a:r>
          </a:p>
          <a:p>
            <a:pPr defTabSz="84138">
              <a:buNone/>
            </a:pPr>
            <a:r>
              <a:rPr lang="en-AU" dirty="0" smtClean="0"/>
              <a:t>	‘</a:t>
            </a:r>
            <a:r>
              <a:rPr lang="en-AU" u="sng" dirty="0" smtClean="0"/>
              <a:t>Pumice</a:t>
            </a:r>
            <a:r>
              <a:rPr lang="en-AU" dirty="0" smtClean="0"/>
              <a:t> is created when super-heated, highly pressurized rock is violently ejected from a </a:t>
            </a:r>
            <a:r>
              <a:rPr lang="en-AU" u="sng" dirty="0" smtClean="0"/>
              <a:t>volcano</a:t>
            </a:r>
            <a:r>
              <a:rPr lang="en-AU" dirty="0" smtClean="0"/>
              <a:t>.’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457142" y="4217392"/>
            <a:ext cx="4814876" cy="188597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Weaker semantic density (sub-types)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2474913"/>
          <a:ext cx="7619389" cy="3505200"/>
        </p:xfrm>
        <a:graphic>
          <a:graphicData uri="http://schemas.openxmlformats.org/drawingml/2006/table">
            <a:tbl>
              <a:tblPr/>
              <a:tblGrid>
                <a:gridCol w="699367"/>
                <a:gridCol w="1164063"/>
                <a:gridCol w="1179303"/>
                <a:gridCol w="2247171"/>
                <a:gridCol w="2329485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Typically used less commonly than </a:t>
                      </a:r>
                      <a:r>
                        <a:rPr lang="en-US" sz="2000" i="1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plains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, but not specific to a domain of social practice</a:t>
                      </a: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i="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‘When the phagocyte </a:t>
                      </a:r>
                      <a:r>
                        <a:rPr lang="en-US" sz="2000" b="1" i="0" u="sng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engulfs</a:t>
                      </a:r>
                      <a:r>
                        <a:rPr lang="en-US" sz="2000" b="1" i="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i="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and </a:t>
                      </a:r>
                      <a:r>
                        <a:rPr lang="en-US" sz="2000" b="1" i="0" u="sng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destroys</a:t>
                      </a:r>
                      <a:r>
                        <a:rPr lang="en-US" sz="2000" b="1" i="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i="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the bacteria’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Words used commonly, and are not specialized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‘One of the </a:t>
                      </a:r>
                      <a:r>
                        <a:rPr lang="en-US" sz="2000" b="1" u="sng" dirty="0" smtClean="0">
                          <a:ea typeface="ＭＳ Ｐゴシック" panose="020B0600070205080204" pitchFamily="34" charset="-128"/>
                        </a:rPr>
                        <a:t>things</a:t>
                      </a:r>
                      <a:r>
                        <a:rPr lang="en-US" sz="2000" b="1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b="1" u="sng" dirty="0" smtClean="0">
                          <a:ea typeface="ＭＳ Ｐゴシック" panose="020B0600070205080204" pitchFamily="34" charset="-128"/>
                        </a:rPr>
                        <a:t>we</a:t>
                      </a:r>
                      <a:r>
                        <a:rPr lang="en-US" sz="2000" b="1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b="1" u="sng" dirty="0" smtClean="0">
                          <a:ea typeface="ＭＳ Ｐゴシック" panose="020B0600070205080204" pitchFamily="34" charset="-128"/>
                        </a:rPr>
                        <a:t>know</a:t>
                      </a:r>
                      <a:r>
                        <a:rPr lang="en-US" sz="2000" b="1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about Pompeii and </a:t>
                      </a:r>
                      <a:r>
                        <a:rPr lang="en-US" sz="2000" b="1" u="sng" dirty="0" smtClean="0">
                          <a:ea typeface="ＭＳ Ｐゴシック" panose="020B0600070205080204" pitchFamily="34" charset="-128"/>
                        </a:rPr>
                        <a:t>houses</a:t>
                      </a:r>
                      <a:r>
                        <a:rPr lang="en-US" sz="2000" b="1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is that they don’t have </a:t>
                      </a:r>
                      <a:r>
                        <a:rPr lang="en-US" sz="2000" b="1" u="sng" dirty="0" smtClean="0">
                          <a:ea typeface="ＭＳ Ｐゴシック" panose="020B0600070205080204" pitchFamily="34" charset="-128"/>
                        </a:rPr>
                        <a:t>windows</a:t>
                      </a:r>
                      <a:r>
                        <a:rPr lang="en-US" sz="2000" i="0" u="none" dirty="0" smtClean="0">
                          <a:ea typeface="ＭＳ Ｐゴシック" panose="020B0600070205080204" pitchFamily="34" charset="-128"/>
                        </a:rPr>
                        <a:t>’</a:t>
                      </a:r>
                      <a:endParaRPr lang="en-US" sz="2000" i="0" dirty="0" smtClean="0"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777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DB6EF98-119D-6E4E-9D87-7B02F2438515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-34330" y="3451819"/>
            <a:ext cx="3275411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Weaker semantic density (sub-types)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2474913"/>
          <a:ext cx="7619389" cy="3505200"/>
        </p:xfrm>
        <a:graphic>
          <a:graphicData uri="http://schemas.openxmlformats.org/drawingml/2006/table">
            <a:tbl>
              <a:tblPr/>
              <a:tblGrid>
                <a:gridCol w="699367"/>
                <a:gridCol w="1164063"/>
                <a:gridCol w="1179303"/>
                <a:gridCol w="2247171"/>
                <a:gridCol w="2329485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Typically used less commonly than </a:t>
                      </a:r>
                      <a:r>
                        <a:rPr lang="en-US" sz="2000" i="1" dirty="0" smtClean="0">
                          <a:ea typeface="ＭＳ Ｐゴシック" panose="020B0600070205080204" pitchFamily="34" charset="-128"/>
                        </a:rPr>
                        <a:t>plains</a:t>
                      </a:r>
                      <a:r>
                        <a:rPr lang="en-US" sz="2000" dirty="0" smtClean="0">
                          <a:ea typeface="ＭＳ Ｐゴシック" panose="020B0600070205080204" pitchFamily="34" charset="-128"/>
                        </a:rPr>
                        <a:t>, but not specific to a domain of social practice</a:t>
                      </a: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i="0" dirty="0" smtClean="0">
                          <a:ea typeface="ＭＳ Ｐゴシック" panose="020B0600070205080204" pitchFamily="34" charset="-128"/>
                        </a:rPr>
                        <a:t>‘When the phagocyte </a:t>
                      </a:r>
                      <a:r>
                        <a:rPr lang="en-US" sz="2000" b="1" i="0" u="sng" dirty="0" smtClean="0">
                          <a:ea typeface="ＭＳ Ｐゴシック" panose="020B0600070205080204" pitchFamily="34" charset="-128"/>
                        </a:rPr>
                        <a:t>engulfs</a:t>
                      </a:r>
                      <a:r>
                        <a:rPr lang="en-US" sz="2000" b="1" i="0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i="0" dirty="0" smtClean="0">
                          <a:ea typeface="ＭＳ Ｐゴシック" panose="020B0600070205080204" pitchFamily="34" charset="-128"/>
                        </a:rPr>
                        <a:t>and </a:t>
                      </a:r>
                      <a:r>
                        <a:rPr lang="en-US" sz="2000" b="1" i="0" u="sng" dirty="0" smtClean="0">
                          <a:ea typeface="ＭＳ Ｐゴシック" panose="020B0600070205080204" pitchFamily="34" charset="-128"/>
                        </a:rPr>
                        <a:t>destroys</a:t>
                      </a:r>
                      <a:r>
                        <a:rPr lang="en-US" sz="2000" b="1" i="0" dirty="0" smtClean="0"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i="0" dirty="0" smtClean="0">
                          <a:ea typeface="ＭＳ Ｐゴシック" panose="020B0600070205080204" pitchFamily="34" charset="-128"/>
                        </a:rPr>
                        <a:t>the bacteria’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Words used commonly, and are not specialized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‘One of the </a:t>
                      </a:r>
                      <a:r>
                        <a:rPr lang="en-US" sz="2000" b="1" u="sng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things</a:t>
                      </a:r>
                      <a:r>
                        <a:rPr lang="en-US" sz="2000" b="1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b="1" u="sng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we</a:t>
                      </a:r>
                      <a:r>
                        <a:rPr lang="en-US" sz="2000" b="1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b="1" u="sng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know</a:t>
                      </a:r>
                      <a:r>
                        <a:rPr lang="en-US" sz="2000" b="1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about Pompeii and </a:t>
                      </a:r>
                      <a:r>
                        <a:rPr lang="en-US" sz="2000" b="1" u="sng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houses</a:t>
                      </a:r>
                      <a:r>
                        <a:rPr lang="en-US" sz="2000" b="1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 </a:t>
                      </a: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is that they don’t have </a:t>
                      </a:r>
                      <a:r>
                        <a:rPr lang="en-US" sz="2000" b="1" u="sng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windows</a:t>
                      </a:r>
                      <a:r>
                        <a:rPr lang="en-US" sz="2000" i="0" u="none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’</a:t>
                      </a:r>
                      <a:endParaRPr lang="en-US" sz="2000" i="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880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9EA9785-A32A-0A43-80FE-1D4040EE1721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-34330" y="3451819"/>
            <a:ext cx="3275411" cy="1588"/>
          </a:xfrm>
          <a:prstGeom prst="straightConnector1">
            <a:avLst/>
          </a:prstGeom>
          <a:ln w="38100">
            <a:solidFill>
              <a:schemeClr val="tx1"/>
            </a:solidFill>
            <a:headEnd type="non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457142" y="4217392"/>
            <a:ext cx="4814876" cy="188597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5797ED33-327F-A74B-A439-2B28995FCF1F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575363" y="415925"/>
          <a:ext cx="4554143" cy="33325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18576"/>
                <a:gridCol w="1708647"/>
                <a:gridCol w="1726920"/>
              </a:tblGrid>
              <a:tr h="333259"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lang="en-US" sz="2000" b="1" dirty="0" smtClean="0">
                          <a:solidFill>
                            <a:schemeClr val="tx2"/>
                          </a:solidFill>
                          <a:latin typeface="+mn-lt"/>
                          <a:cs typeface="Times New Roman"/>
                        </a:rPr>
                        <a:t>ESD</a:t>
                      </a:r>
                      <a:endParaRPr lang="en-US" sz="2000" dirty="0">
                        <a:solidFill>
                          <a:schemeClr val="tx2"/>
                        </a:solidFill>
                        <a:latin typeface="+mn-lt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indent="0">
                        <a:lnSpc>
                          <a:spcPct val="100000"/>
                        </a:lnSpc>
                      </a:pPr>
                      <a:r>
                        <a:rPr sz="2000" b="1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2000" b="1" spc="-5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2000" b="1" spc="0" dirty="0" smtClean="0">
                          <a:solidFill>
                            <a:srgbClr val="09213B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2000" dirty="0">
                        <a:solidFill>
                          <a:srgbClr val="09213B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5363" y="1098550"/>
          <a:ext cx="4572417" cy="4881568"/>
        </p:xfrm>
        <a:graphic>
          <a:graphicData uri="http://schemas.openxmlformats.org/drawingml/2006/table">
            <a:tbl>
              <a:tblPr/>
              <a:tblGrid>
                <a:gridCol w="1127713"/>
                <a:gridCol w="1708646"/>
                <a:gridCol w="1736058"/>
              </a:tblGrid>
              <a:tr h="812801">
                <a:tc rowSpan="6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conglomerate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5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unitary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59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57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</a:t>
                      </a:r>
                      <a:r>
                        <a:rPr kumimoji="0" lang="en-US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uanced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280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AU" sz="20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p</a:t>
                      </a: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lain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5400000">
            <a:off x="1235265" y="3479006"/>
            <a:ext cx="382905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448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ounded Rectangle 9"/>
          <p:cNvSpPr/>
          <p:nvPr/>
        </p:nvSpPr>
        <p:spPr>
          <a:xfrm>
            <a:off x="2457142" y="2610069"/>
            <a:ext cx="4814876" cy="188597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Medium semantic density (sub-types)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677479"/>
          <a:ext cx="7619389" cy="3810000"/>
        </p:xfrm>
        <a:graphic>
          <a:graphicData uri="http://schemas.openxmlformats.org/drawingml/2006/table">
            <a:tbl>
              <a:tblPr/>
              <a:tblGrid>
                <a:gridCol w="559274"/>
                <a:gridCol w="1496648"/>
                <a:gridCol w="1223568"/>
                <a:gridCol w="2284222"/>
                <a:gridCol w="2055677"/>
              </a:tblGrid>
              <a:tr h="2086214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Used </a:t>
                      </a:r>
                      <a:r>
                        <a:rPr lang="en-US" sz="2000" i="1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in </a:t>
                      </a:r>
                      <a:r>
                        <a:rPr lang="en-US" sz="2000" i="0" baseline="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a </a:t>
                      </a:r>
                      <a:r>
                        <a:rPr lang="en-US" sz="2000" baseline="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specialized domain of social practice (but meanings not specific </a:t>
                      </a:r>
                      <a:r>
                        <a:rPr lang="en-US" sz="2000" i="1" baseline="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to </a:t>
                      </a:r>
                      <a:r>
                        <a:rPr lang="en-US" sz="2000" baseline="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that domain)</a:t>
                      </a: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indent="0"/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‘The structure resulting from this </a:t>
                      </a:r>
                      <a:r>
                        <a:rPr lang="en-AU" sz="2000" b="1" u="sng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fusion</a:t>
                      </a:r>
                      <a:r>
                        <a:rPr lang="en-AU" sz="2000" b="1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is called a </a:t>
                      </a:r>
                      <a:r>
                        <a:rPr lang="en-AU" sz="2000" kern="1200" dirty="0" err="1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endParaRPr lang="en-AU" sz="2000" kern="1200" dirty="0">
                        <a:solidFill>
                          <a:schemeClr val="tx2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Used in settings that are not specialized domains of social practice </a:t>
                      </a: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indent="0"/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‘We have a bad </a:t>
                      </a:r>
                      <a:r>
                        <a:rPr lang="en-AU" sz="2000" b="1" u="sng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connection</a:t>
                      </a:r>
                      <a:r>
                        <a:rPr lang="en-AU" sz="2000" b="1" u="none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on this phone’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777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DB6EF98-119D-6E4E-9D87-7B02F2438515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-930002" y="3654673"/>
            <a:ext cx="4947146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Medium semantic density (sub-types)</a:t>
            </a:r>
            <a:endParaRPr lang="en-US" sz="36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677479"/>
          <a:ext cx="7619389" cy="3810000"/>
        </p:xfrm>
        <a:graphic>
          <a:graphicData uri="http://schemas.openxmlformats.org/drawingml/2006/table">
            <a:tbl>
              <a:tblPr/>
              <a:tblGrid>
                <a:gridCol w="559274"/>
                <a:gridCol w="1496648"/>
                <a:gridCol w="1223568"/>
                <a:gridCol w="2284222"/>
                <a:gridCol w="2055677"/>
              </a:tblGrid>
              <a:tr h="2086214"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specialist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Used </a:t>
                      </a:r>
                      <a:r>
                        <a:rPr lang="en-US" sz="2000" i="1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in </a:t>
                      </a:r>
                      <a:r>
                        <a:rPr lang="en-US" sz="2000" i="0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a </a:t>
                      </a:r>
                      <a:r>
                        <a:rPr lang="en-US" sz="2000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specialized domain of social practice (but meanings not specific </a:t>
                      </a:r>
                      <a:r>
                        <a:rPr lang="en-US" sz="2000" i="1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to </a:t>
                      </a:r>
                      <a:r>
                        <a:rPr lang="en-US" sz="2000" baseline="0" dirty="0" smtClean="0">
                          <a:solidFill>
                            <a:srgbClr val="2C7C9F"/>
                          </a:solidFill>
                          <a:ea typeface="ＭＳ Ｐゴシック" panose="020B0600070205080204" pitchFamily="34" charset="-128"/>
                        </a:rPr>
                        <a:t>that domain)</a:t>
                      </a:r>
                      <a:endParaRPr lang="en-US" sz="2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000" i="0" dirty="0" smtClean="0">
                        <a:solidFill>
                          <a:srgbClr val="2C7C9F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indent="0"/>
                      <a:r>
                        <a:rPr lang="en-AU" sz="2000" kern="1200" dirty="0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‘The structure resulting from this </a:t>
                      </a:r>
                      <a:r>
                        <a:rPr lang="en-AU" sz="2000" b="1" u="sng" kern="1200" dirty="0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fusion</a:t>
                      </a:r>
                      <a:r>
                        <a:rPr lang="en-AU" sz="2000" b="1" kern="1200" dirty="0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is called a </a:t>
                      </a:r>
                      <a:r>
                        <a:rPr lang="en-AU" sz="2000" kern="1200" dirty="0" err="1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AU" sz="2000" kern="1200" dirty="0" smtClean="0">
                          <a:solidFill>
                            <a:srgbClr val="2C7C9F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endParaRPr lang="en-AU" sz="2000" kern="1200" dirty="0">
                        <a:solidFill>
                          <a:srgbClr val="2C7C9F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3188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generalist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Used in settings that are not specialized domains of social practice </a:t>
                      </a: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92075" indent="0"/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‘We have a bad </a:t>
                      </a:r>
                      <a:r>
                        <a:rPr lang="en-AU" sz="2000" b="1" u="sng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connection</a:t>
                      </a:r>
                      <a:r>
                        <a:rPr lang="en-AU" sz="2000" b="1" u="none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AU" sz="2000" kern="1200" dirty="0" smtClean="0">
                          <a:solidFill>
                            <a:schemeClr val="tx2"/>
                          </a:solidFill>
                          <a:latin typeface="+mn-lt"/>
                          <a:ea typeface="+mn-ea"/>
                          <a:cs typeface="+mn-cs"/>
                        </a:rPr>
                        <a:t>on this phone’</a:t>
                      </a: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777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8DB6EF98-119D-6E4E-9D87-7B02F2438515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-930002" y="3654673"/>
            <a:ext cx="4947146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Translation device for semantic density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  <p:graphicFrame>
        <p:nvGraphicFramePr>
          <p:cNvPr id="508930" name="Object 2"/>
          <p:cNvGraphicFramePr>
            <a:graphicFrameLocks noChangeAspect="1"/>
          </p:cNvGraphicFramePr>
          <p:nvPr/>
        </p:nvGraphicFramePr>
        <p:xfrm>
          <a:off x="1269937" y="1272247"/>
          <a:ext cx="7619452" cy="4976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8965" name="Document" r:id="rId3" imgW="5638800" imgH="3683000" progId="Word.Document.12">
                  <p:link updateAutomatic="1"/>
                </p:oleObj>
              </mc:Choice>
              <mc:Fallback>
                <p:oleObj name="Document" r:id="rId3" imgW="5638800" imgH="36830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9937" y="1272247"/>
                        <a:ext cx="7619452" cy="49766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ounded Rectangle 7"/>
          <p:cNvSpPr/>
          <p:nvPr/>
        </p:nvSpPr>
        <p:spPr>
          <a:xfrm>
            <a:off x="1611586" y="1180694"/>
            <a:ext cx="3827517" cy="494546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Translation device for semantic density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  <p:graphicFrame>
        <p:nvGraphicFramePr>
          <p:cNvPr id="508930" name="Object 2"/>
          <p:cNvGraphicFramePr>
            <a:graphicFrameLocks noChangeAspect="1"/>
          </p:cNvGraphicFramePr>
          <p:nvPr/>
        </p:nvGraphicFramePr>
        <p:xfrm>
          <a:off x="1269937" y="1272247"/>
          <a:ext cx="7619452" cy="4976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1013" name="Document" r:id="rId3" imgW="5638800" imgH="3683000" progId="Word.Document.12">
                  <p:link updateAutomatic="1"/>
                </p:oleObj>
              </mc:Choice>
              <mc:Fallback>
                <p:oleObj name="Document" r:id="rId3" imgW="5638800" imgH="36830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9937" y="1272247"/>
                        <a:ext cx="7619452" cy="49766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ounded Rectangle 8"/>
          <p:cNvSpPr/>
          <p:nvPr/>
        </p:nvSpPr>
        <p:spPr>
          <a:xfrm>
            <a:off x="5675587" y="1180694"/>
            <a:ext cx="2899104" cy="494546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‘translation device’?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 smtClean="0"/>
              <a:t>LCT concepts are widely applicable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how a concept is </a:t>
            </a:r>
            <a:r>
              <a:rPr lang="en-US" dirty="0" err="1" smtClean="0"/>
              <a:t>instanciated</a:t>
            </a:r>
            <a:r>
              <a:rPr lang="en-US" dirty="0" smtClean="0"/>
              <a:t> depends on object of study and form of data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e.g. SD+ may be realized </a:t>
            </a:r>
            <a:r>
              <a:rPr lang="en-US" i="1" dirty="0" smtClean="0"/>
              <a:t>empirically</a:t>
            </a:r>
            <a:r>
              <a:rPr lang="en-US" dirty="0" smtClean="0"/>
              <a:t> in different ways in images, text, etc.</a:t>
            </a:r>
          </a:p>
          <a:p>
            <a:pPr>
              <a:spcAft>
                <a:spcPts val="600"/>
              </a:spcAft>
            </a:pPr>
            <a:r>
              <a:rPr lang="en-US" dirty="0" smtClean="0"/>
              <a:t>need for translator between concept and data, and vice versa</a:t>
            </a:r>
          </a:p>
          <a:p>
            <a:pPr lvl="1">
              <a:spcAft>
                <a:spcPts val="600"/>
              </a:spcAft>
            </a:pPr>
            <a:r>
              <a:rPr lang="en-US" dirty="0" smtClean="0"/>
              <a:t>Bernstein: ‘external language of description’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8055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7191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dirty="0" smtClean="0"/>
              <a:t>Wording and Word-grouping</a:t>
            </a:r>
            <a:endParaRPr lang="en-US" dirty="0"/>
          </a:p>
        </p:txBody>
      </p:sp>
      <p:sp>
        <p:nvSpPr>
          <p:cNvPr id="3072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3B28AAB-68CD-3A42-A59E-5C81C982D1E9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  <p:cxnSp>
        <p:nvCxnSpPr>
          <p:cNvPr id="8" name="Straight Arrow Connector 7"/>
          <p:cNvCxnSpPr/>
          <p:nvPr/>
        </p:nvCxnSpPr>
        <p:spPr>
          <a:xfrm rot="5400000">
            <a:off x="523875" y="3617913"/>
            <a:ext cx="4318000" cy="19050"/>
          </a:xfrm>
          <a:prstGeom prst="straightConnector1">
            <a:avLst/>
          </a:prstGeom>
          <a:ln w="508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425700" y="2084388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2416175" y="2703513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416175" y="3294063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2416175" y="3894138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416175" y="4527550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2406650" y="5137150"/>
            <a:ext cx="531813" cy="952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733" name="Content Placeholder 2"/>
          <p:cNvSpPr>
            <a:spLocks noGrp="1"/>
          </p:cNvSpPr>
          <p:nvPr>
            <p:ph idx="1"/>
          </p:nvPr>
        </p:nvSpPr>
        <p:spPr bwMode="auto">
          <a:xfrm>
            <a:off x="3886200" y="1341438"/>
            <a:ext cx="5003800" cy="4784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/>
              <a:t>Wording gives placement on the ‘fish-bone’ </a:t>
            </a:r>
          </a:p>
          <a:p>
            <a:pPr eaLnBrk="1" hangingPunct="1">
              <a:buNone/>
            </a:pPr>
            <a:r>
              <a:rPr lang="en-US" dirty="0" smtClean="0"/>
              <a:t>	(i.e. basic relative strength of ESD)</a:t>
            </a:r>
          </a:p>
          <a:p>
            <a:pPr eaLnBrk="1" hangingPunct="1"/>
            <a:endParaRPr lang="en-US" dirty="0" smtClean="0"/>
          </a:p>
          <a:p>
            <a:pPr eaLnBrk="1" hangingPunct="1"/>
            <a:r>
              <a:rPr lang="en-US" dirty="0" smtClean="0"/>
              <a:t>Word-grouping varies placement </a:t>
            </a:r>
            <a:r>
              <a:rPr lang="en-US" i="1" dirty="0" smtClean="0"/>
              <a:t>within</a:t>
            </a:r>
            <a:r>
              <a:rPr lang="en-US" dirty="0" smtClean="0"/>
              <a:t> that level</a:t>
            </a:r>
          </a:p>
        </p:txBody>
      </p:sp>
      <p:sp>
        <p:nvSpPr>
          <p:cNvPr id="30734" name="TextBox 38"/>
          <p:cNvSpPr txBox="1">
            <a:spLocks noChangeArrowheads="1"/>
          </p:cNvSpPr>
          <p:nvPr/>
        </p:nvSpPr>
        <p:spPr bwMode="auto">
          <a:xfrm>
            <a:off x="2406650" y="944563"/>
            <a:ext cx="554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/>
              <a:t>+</a:t>
            </a:r>
          </a:p>
        </p:txBody>
      </p:sp>
      <p:sp>
        <p:nvSpPr>
          <p:cNvPr id="30735" name="TextBox 39"/>
          <p:cNvSpPr txBox="1">
            <a:spLocks noChangeArrowheads="1"/>
          </p:cNvSpPr>
          <p:nvPr/>
        </p:nvSpPr>
        <p:spPr bwMode="auto">
          <a:xfrm>
            <a:off x="2406650" y="5786438"/>
            <a:ext cx="554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/>
              <a:t>–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Modified word-grouping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69936" y="1342102"/>
            <a:ext cx="7620064" cy="5014248"/>
          </a:xfrm>
        </p:spPr>
        <p:txBody>
          <a:bodyPr>
            <a:normAutofit lnSpcReduction="10000"/>
          </a:bodyPr>
          <a:lstStyle/>
          <a:p>
            <a:r>
              <a:rPr lang="en-US" i="1" dirty="0" smtClean="0"/>
              <a:t>located</a:t>
            </a:r>
            <a:r>
              <a:rPr lang="en-US" dirty="0" smtClean="0"/>
              <a:t> (ESD</a:t>
            </a:r>
            <a:r>
              <a:rPr lang="en-US" dirty="0" smtClean="0">
                <a:sym typeface="Symbol"/>
              </a:rPr>
              <a:t></a:t>
            </a:r>
            <a:r>
              <a:rPr lang="en-AU" dirty="0" smtClean="0">
                <a:sym typeface="Symbol"/>
              </a:rPr>
              <a:t>)</a:t>
            </a:r>
            <a:endParaRPr lang="en-US" i="1" dirty="0" smtClean="0"/>
          </a:p>
          <a:p>
            <a:pPr lvl="1"/>
            <a:r>
              <a:rPr lang="en-US" dirty="0" smtClean="0"/>
              <a:t>provide a location in time or space</a:t>
            </a:r>
          </a:p>
          <a:p>
            <a:pPr lvl="2"/>
            <a:r>
              <a:rPr lang="en-US" dirty="0" smtClean="0"/>
              <a:t>e.g. ‘secretions </a:t>
            </a:r>
            <a:r>
              <a:rPr lang="en-US" u="sng" dirty="0" smtClean="0"/>
              <a:t>on the skin’</a:t>
            </a:r>
            <a:endParaRPr lang="en-US" dirty="0" smtClean="0"/>
          </a:p>
          <a:p>
            <a:r>
              <a:rPr lang="en-US" i="1" dirty="0" smtClean="0"/>
              <a:t>categorized </a:t>
            </a:r>
            <a:r>
              <a:rPr lang="en-US" dirty="0" smtClean="0"/>
              <a:t>(ESD</a:t>
            </a:r>
            <a:r>
              <a:rPr lang="en-US" dirty="0" smtClean="0">
                <a:sym typeface="Symbol"/>
              </a:rPr>
              <a:t></a:t>
            </a:r>
            <a:r>
              <a:rPr lang="en-AU" dirty="0" smtClean="0">
                <a:sym typeface="Symbol"/>
              </a:rPr>
              <a:t>)</a:t>
            </a:r>
            <a:endParaRPr lang="en-US" i="1" dirty="0" smtClean="0"/>
          </a:p>
          <a:p>
            <a:pPr lvl="1"/>
            <a:r>
              <a:rPr lang="en-US" dirty="0" smtClean="0"/>
              <a:t>specify type and sub-type of a word</a:t>
            </a:r>
          </a:p>
          <a:p>
            <a:pPr lvl="2"/>
            <a:r>
              <a:rPr lang="en-US" dirty="0" smtClean="0"/>
              <a:t>e.g. ‘</a:t>
            </a:r>
            <a:r>
              <a:rPr lang="en-US" u="sng" dirty="0" smtClean="0"/>
              <a:t>digestive</a:t>
            </a:r>
            <a:r>
              <a:rPr lang="en-US" dirty="0" smtClean="0"/>
              <a:t> enzyme’, ‘</a:t>
            </a:r>
            <a:r>
              <a:rPr lang="en-US" u="sng" dirty="0" smtClean="0"/>
              <a:t>source</a:t>
            </a:r>
            <a:r>
              <a:rPr lang="en-US" dirty="0" smtClean="0"/>
              <a:t> analysis’</a:t>
            </a:r>
          </a:p>
          <a:p>
            <a:r>
              <a:rPr lang="en-US" i="1" dirty="0" smtClean="0"/>
              <a:t>embedded </a:t>
            </a:r>
            <a:r>
              <a:rPr lang="en-US" dirty="0" smtClean="0"/>
              <a:t>(ESD</a:t>
            </a:r>
            <a:r>
              <a:rPr lang="en-US" dirty="0" smtClean="0">
                <a:sym typeface="Symbol"/>
              </a:rPr>
              <a:t></a:t>
            </a:r>
            <a:r>
              <a:rPr lang="en-AU" dirty="0" smtClean="0">
                <a:sym typeface="Symbol"/>
              </a:rPr>
              <a:t>)</a:t>
            </a:r>
            <a:endParaRPr lang="en-US" i="1" dirty="0" smtClean="0"/>
          </a:p>
          <a:p>
            <a:pPr lvl="1"/>
            <a:r>
              <a:rPr lang="en-US" dirty="0" smtClean="0"/>
              <a:t>show word engages in a happening through embedded clause</a:t>
            </a:r>
          </a:p>
          <a:p>
            <a:pPr lvl="2"/>
            <a:r>
              <a:rPr lang="en-US" dirty="0" smtClean="0"/>
              <a:t>e.g. </a:t>
            </a:r>
            <a:r>
              <a:rPr lang="en-GB" dirty="0" smtClean="0"/>
              <a:t>‘secretions </a:t>
            </a:r>
            <a:r>
              <a:rPr lang="en-GB" u="sng" dirty="0" smtClean="0"/>
              <a:t>that prevent microbial growth</a:t>
            </a:r>
            <a:r>
              <a:rPr lang="en-GB" dirty="0" smtClean="0"/>
              <a:t>’ and ‘activities </a:t>
            </a:r>
            <a:r>
              <a:rPr lang="en-GB" u="sng" dirty="0" smtClean="0"/>
              <a:t>that could occur in a bath house’</a:t>
            </a:r>
            <a:r>
              <a:rPr lang="en-AU" dirty="0" smtClean="0"/>
              <a:t> </a:t>
            </a:r>
            <a:endParaRPr lang="en-US" dirty="0" smtClean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21327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Translation device for semantic density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  <p:graphicFrame>
        <p:nvGraphicFramePr>
          <p:cNvPr id="508930" name="Object 2"/>
          <p:cNvGraphicFramePr>
            <a:graphicFrameLocks noChangeAspect="1"/>
          </p:cNvGraphicFramePr>
          <p:nvPr/>
        </p:nvGraphicFramePr>
        <p:xfrm>
          <a:off x="1269937" y="1272247"/>
          <a:ext cx="7619452" cy="497666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0229" name="Document" r:id="rId3" imgW="5638800" imgH="3683000" progId="Word.Document.12">
                  <p:link updateAutomatic="1"/>
                </p:oleObj>
              </mc:Choice>
              <mc:Fallback>
                <p:oleObj name="Document" r:id="rId3" imgW="5638800" imgH="3683000" progId="Word.Document.12">
                  <p:link updateAutomatic="1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69937" y="1272247"/>
                        <a:ext cx="7619452" cy="497666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800" dirty="0" smtClean="0"/>
              <a:t>Factors of stronger semantic density</a:t>
            </a:r>
            <a:endParaRPr lang="en-US" sz="3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41438"/>
            <a:ext cx="7620000" cy="4784725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en-US" i="1" dirty="0" err="1" smtClean="0"/>
              <a:t>relationality</a:t>
            </a:r>
            <a:endParaRPr lang="en-US" i="1" dirty="0" smtClean="0"/>
          </a:p>
          <a:p>
            <a:pPr lvl="1">
              <a:defRPr/>
            </a:pPr>
            <a:r>
              <a:rPr lang="en-US" dirty="0" smtClean="0"/>
              <a:t>number of relations an element (e.g. concept) has with other elements</a:t>
            </a:r>
          </a:p>
          <a:p>
            <a:pPr>
              <a:defRPr/>
            </a:pPr>
            <a:r>
              <a:rPr lang="en-US" i="1" dirty="0" smtClean="0"/>
              <a:t>precision</a:t>
            </a:r>
          </a:p>
          <a:p>
            <a:pPr lvl="1">
              <a:defRPr/>
            </a:pPr>
            <a:r>
              <a:rPr lang="en-US" dirty="0" smtClean="0"/>
              <a:t>degree of specificity of reference</a:t>
            </a:r>
          </a:p>
          <a:p>
            <a:pPr lvl="1">
              <a:defRPr/>
            </a:pPr>
            <a:r>
              <a:rPr lang="en-US" dirty="0" smtClean="0"/>
              <a:t>e.g. ‘vesicles called </a:t>
            </a:r>
            <a:r>
              <a:rPr lang="en-US" dirty="0" err="1" smtClean="0"/>
              <a:t>lysosome</a:t>
            </a:r>
            <a:r>
              <a:rPr lang="en-US" dirty="0" smtClean="0"/>
              <a:t>’ / ‘vesicles’ </a:t>
            </a:r>
          </a:p>
          <a:p>
            <a:pPr>
              <a:defRPr/>
            </a:pPr>
            <a:r>
              <a:rPr lang="en-US" i="1" dirty="0" smtClean="0"/>
              <a:t>resonance</a:t>
            </a:r>
          </a:p>
          <a:p>
            <a:pPr lvl="1">
              <a:defRPr/>
            </a:pPr>
            <a:r>
              <a:rPr lang="en-US" dirty="0" smtClean="0"/>
              <a:t>implying more relations than explicitly stated</a:t>
            </a:r>
          </a:p>
          <a:p>
            <a:pPr lvl="1">
              <a:defRPr/>
            </a:pPr>
            <a:r>
              <a:rPr lang="en-US" dirty="0" smtClean="0"/>
              <a:t>e.g. not other ‘vesicles’ (vacuoles, transport vesicles, </a:t>
            </a:r>
            <a:r>
              <a:rPr lang="en-US" dirty="0" err="1" smtClean="0"/>
              <a:t>secretory</a:t>
            </a:r>
            <a:r>
              <a:rPr lang="en-US" dirty="0" smtClean="0"/>
              <a:t> vesicles)</a:t>
            </a:r>
          </a:p>
        </p:txBody>
      </p:sp>
      <p:sp>
        <p:nvSpPr>
          <p:cNvPr id="12288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26DE3F0-5BBD-424A-BB97-C361E8903196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smtClean="0"/>
              <a:t>Semantic codes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E9D49CD-5F05-E444-A2CE-0AE39AE24EEF}" type="slidenum">
              <a:rPr lang="en-US"/>
              <a:pPr>
                <a:defRPr/>
              </a:pPr>
              <a:t>44</a:t>
            </a:fld>
            <a:endParaRPr lang="en-US" dirty="0"/>
          </a:p>
        </p:txBody>
      </p:sp>
      <p:grpSp>
        <p:nvGrpSpPr>
          <p:cNvPr id="123909" name="Group 3"/>
          <p:cNvGrpSpPr>
            <a:grpSpLocks/>
          </p:cNvGrpSpPr>
          <p:nvPr/>
        </p:nvGrpSpPr>
        <p:grpSpPr bwMode="auto">
          <a:xfrm>
            <a:off x="5121275" y="1485900"/>
            <a:ext cx="660400" cy="4419600"/>
            <a:chOff x="3264" y="912"/>
            <a:chExt cx="416" cy="2784"/>
          </a:xfrm>
        </p:grpSpPr>
        <p:sp>
          <p:nvSpPr>
            <p:cNvPr id="123919" name="Line 4"/>
            <p:cNvSpPr>
              <a:spLocks noChangeShapeType="1"/>
            </p:cNvSpPr>
            <p:nvPr/>
          </p:nvSpPr>
          <p:spPr bwMode="auto">
            <a:xfrm>
              <a:off x="3264" y="912"/>
              <a:ext cx="0" cy="278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20" name="Text Box 5"/>
            <p:cNvSpPr txBox="1">
              <a:spLocks noChangeArrowheads="1"/>
            </p:cNvSpPr>
            <p:nvPr/>
          </p:nvSpPr>
          <p:spPr bwMode="auto">
            <a:xfrm>
              <a:off x="3273" y="912"/>
              <a:ext cx="407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SG–</a:t>
              </a:r>
            </a:p>
          </p:txBody>
        </p:sp>
        <p:sp>
          <p:nvSpPr>
            <p:cNvPr id="123921" name="Text Box 6"/>
            <p:cNvSpPr txBox="1">
              <a:spLocks noChangeArrowheads="1"/>
            </p:cNvSpPr>
            <p:nvPr/>
          </p:nvSpPr>
          <p:spPr bwMode="auto">
            <a:xfrm>
              <a:off x="3264" y="3374"/>
              <a:ext cx="41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SG+</a:t>
              </a:r>
            </a:p>
          </p:txBody>
        </p:sp>
      </p:grpSp>
      <p:grpSp>
        <p:nvGrpSpPr>
          <p:cNvPr id="123910" name="Group 7"/>
          <p:cNvGrpSpPr>
            <a:grpSpLocks/>
          </p:cNvGrpSpPr>
          <p:nvPr/>
        </p:nvGrpSpPr>
        <p:grpSpPr bwMode="auto">
          <a:xfrm>
            <a:off x="2847975" y="3543300"/>
            <a:ext cx="4495800" cy="400050"/>
            <a:chOff x="1536" y="2208"/>
            <a:chExt cx="3429" cy="252"/>
          </a:xfrm>
        </p:grpSpPr>
        <p:sp>
          <p:nvSpPr>
            <p:cNvPr id="123916" name="Line 8"/>
            <p:cNvSpPr>
              <a:spLocks noChangeShapeType="1"/>
            </p:cNvSpPr>
            <p:nvPr/>
          </p:nvSpPr>
          <p:spPr bwMode="auto">
            <a:xfrm>
              <a:off x="1536" y="2208"/>
              <a:ext cx="3408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3917" name="Text Box 9"/>
            <p:cNvSpPr txBox="1">
              <a:spLocks noChangeArrowheads="1"/>
            </p:cNvSpPr>
            <p:nvPr/>
          </p:nvSpPr>
          <p:spPr bwMode="auto">
            <a:xfrm>
              <a:off x="4432" y="2208"/>
              <a:ext cx="533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SD+</a:t>
              </a:r>
            </a:p>
          </p:txBody>
        </p:sp>
        <p:sp>
          <p:nvSpPr>
            <p:cNvPr id="123918" name="Text Box 10"/>
            <p:cNvSpPr txBox="1">
              <a:spLocks noChangeArrowheads="1"/>
            </p:cNvSpPr>
            <p:nvPr/>
          </p:nvSpPr>
          <p:spPr bwMode="auto">
            <a:xfrm>
              <a:off x="1536" y="2208"/>
              <a:ext cx="604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SD–</a:t>
              </a:r>
            </a:p>
          </p:txBody>
        </p:sp>
      </p:grpSp>
      <p:sp>
        <p:nvSpPr>
          <p:cNvPr id="123911" name="Text Box 11"/>
          <p:cNvSpPr txBox="1">
            <a:spLocks noChangeArrowheads="1"/>
          </p:cNvSpPr>
          <p:nvPr/>
        </p:nvSpPr>
        <p:spPr bwMode="auto">
          <a:xfrm>
            <a:off x="5619750" y="2265363"/>
            <a:ext cx="1363663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rhizomatic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3912" name="Text Box 12"/>
          <p:cNvSpPr txBox="1">
            <a:spLocks noChangeArrowheads="1"/>
          </p:cNvSpPr>
          <p:nvPr/>
        </p:nvSpPr>
        <p:spPr bwMode="auto">
          <a:xfrm>
            <a:off x="5694363" y="4252913"/>
            <a:ext cx="128905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figurative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3913" name="Text Box 13"/>
          <p:cNvSpPr txBox="1">
            <a:spLocks noChangeArrowheads="1"/>
          </p:cNvSpPr>
          <p:nvPr/>
        </p:nvSpPr>
        <p:spPr bwMode="auto">
          <a:xfrm>
            <a:off x="3503613" y="2265363"/>
            <a:ext cx="798512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motif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3914" name="Text Box 14"/>
          <p:cNvSpPr txBox="1">
            <a:spLocks noChangeArrowheads="1"/>
          </p:cNvSpPr>
          <p:nvPr/>
        </p:nvSpPr>
        <p:spPr bwMode="auto">
          <a:xfrm>
            <a:off x="3416300" y="4252913"/>
            <a:ext cx="1049338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prosaic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Semantic codes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F7A2674B-F2C8-0A49-8BD3-EAC049BAB9A6}" type="slidenum">
              <a:rPr lang="en-US"/>
              <a:pPr>
                <a:defRPr/>
              </a:pPr>
              <a:t>45</a:t>
            </a:fld>
            <a:endParaRPr lang="en-US" dirty="0"/>
          </a:p>
        </p:txBody>
      </p:sp>
      <p:grpSp>
        <p:nvGrpSpPr>
          <p:cNvPr id="124933" name="Group 3"/>
          <p:cNvGrpSpPr>
            <a:grpSpLocks/>
          </p:cNvGrpSpPr>
          <p:nvPr/>
        </p:nvGrpSpPr>
        <p:grpSpPr bwMode="auto">
          <a:xfrm>
            <a:off x="5121275" y="1485900"/>
            <a:ext cx="660400" cy="4419600"/>
            <a:chOff x="3264" y="912"/>
            <a:chExt cx="416" cy="2784"/>
          </a:xfrm>
        </p:grpSpPr>
        <p:sp>
          <p:nvSpPr>
            <p:cNvPr id="125104" name="Line 4"/>
            <p:cNvSpPr>
              <a:spLocks noChangeShapeType="1"/>
            </p:cNvSpPr>
            <p:nvPr/>
          </p:nvSpPr>
          <p:spPr bwMode="auto">
            <a:xfrm>
              <a:off x="3264" y="912"/>
              <a:ext cx="0" cy="278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05" name="Text Box 5"/>
            <p:cNvSpPr txBox="1">
              <a:spLocks noChangeArrowheads="1"/>
            </p:cNvSpPr>
            <p:nvPr/>
          </p:nvSpPr>
          <p:spPr bwMode="auto">
            <a:xfrm>
              <a:off x="3273" y="912"/>
              <a:ext cx="407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SG–</a:t>
              </a:r>
            </a:p>
          </p:txBody>
        </p:sp>
        <p:sp>
          <p:nvSpPr>
            <p:cNvPr id="125106" name="Text Box 6"/>
            <p:cNvSpPr txBox="1">
              <a:spLocks noChangeArrowheads="1"/>
            </p:cNvSpPr>
            <p:nvPr/>
          </p:nvSpPr>
          <p:spPr bwMode="auto">
            <a:xfrm>
              <a:off x="3264" y="3374"/>
              <a:ext cx="41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SG+</a:t>
              </a:r>
            </a:p>
          </p:txBody>
        </p:sp>
      </p:grpSp>
      <p:grpSp>
        <p:nvGrpSpPr>
          <p:cNvPr id="124934" name="Group 7"/>
          <p:cNvGrpSpPr>
            <a:grpSpLocks/>
          </p:cNvGrpSpPr>
          <p:nvPr/>
        </p:nvGrpSpPr>
        <p:grpSpPr bwMode="auto">
          <a:xfrm>
            <a:off x="2847975" y="3543300"/>
            <a:ext cx="4495800" cy="400050"/>
            <a:chOff x="1536" y="2208"/>
            <a:chExt cx="3429" cy="252"/>
          </a:xfrm>
        </p:grpSpPr>
        <p:sp>
          <p:nvSpPr>
            <p:cNvPr id="125101" name="Line 8"/>
            <p:cNvSpPr>
              <a:spLocks noChangeShapeType="1"/>
            </p:cNvSpPr>
            <p:nvPr/>
          </p:nvSpPr>
          <p:spPr bwMode="auto">
            <a:xfrm>
              <a:off x="1536" y="2208"/>
              <a:ext cx="3408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5102" name="Text Box 9"/>
            <p:cNvSpPr txBox="1">
              <a:spLocks noChangeArrowheads="1"/>
            </p:cNvSpPr>
            <p:nvPr/>
          </p:nvSpPr>
          <p:spPr bwMode="auto">
            <a:xfrm>
              <a:off x="4432" y="2208"/>
              <a:ext cx="533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SD+</a:t>
              </a:r>
            </a:p>
          </p:txBody>
        </p:sp>
        <p:sp>
          <p:nvSpPr>
            <p:cNvPr id="125103" name="Text Box 10"/>
            <p:cNvSpPr txBox="1">
              <a:spLocks noChangeArrowheads="1"/>
            </p:cNvSpPr>
            <p:nvPr/>
          </p:nvSpPr>
          <p:spPr bwMode="auto">
            <a:xfrm>
              <a:off x="1536" y="2208"/>
              <a:ext cx="604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SD–</a:t>
              </a:r>
            </a:p>
          </p:txBody>
        </p:sp>
      </p:grpSp>
      <p:sp>
        <p:nvSpPr>
          <p:cNvPr id="124935" name="Text Box 11"/>
          <p:cNvSpPr txBox="1">
            <a:spLocks noChangeArrowheads="1"/>
          </p:cNvSpPr>
          <p:nvPr/>
        </p:nvSpPr>
        <p:spPr bwMode="auto">
          <a:xfrm>
            <a:off x="5619750" y="2265363"/>
            <a:ext cx="1363663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 dirty="0" err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rhizomatic</a:t>
            </a:r>
            <a:endParaRPr lang="en-US" sz="2000" i="1" dirty="0">
              <a:solidFill>
                <a:schemeClr val="accent1"/>
              </a:solidFill>
              <a:latin typeface="Times New Roman" charset="0"/>
              <a:ea typeface="Times New Roman" charset="0"/>
              <a:cs typeface="Times New Roman" charset="0"/>
            </a:endParaRPr>
          </a:p>
          <a:p>
            <a:pPr algn="ctr"/>
            <a:r>
              <a:rPr lang="en-US" sz="2000" i="1" dirty="0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4936" name="Text Box 12"/>
          <p:cNvSpPr txBox="1">
            <a:spLocks noChangeArrowheads="1"/>
          </p:cNvSpPr>
          <p:nvPr/>
        </p:nvSpPr>
        <p:spPr bwMode="auto">
          <a:xfrm>
            <a:off x="5694363" y="4252913"/>
            <a:ext cx="128905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figurative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4937" name="Text Box 13"/>
          <p:cNvSpPr txBox="1">
            <a:spLocks noChangeArrowheads="1"/>
          </p:cNvSpPr>
          <p:nvPr/>
        </p:nvSpPr>
        <p:spPr bwMode="auto">
          <a:xfrm>
            <a:off x="3503613" y="2265363"/>
            <a:ext cx="798512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motif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4938" name="Text Box 14"/>
          <p:cNvSpPr txBox="1">
            <a:spLocks noChangeArrowheads="1"/>
          </p:cNvSpPr>
          <p:nvPr/>
        </p:nvSpPr>
        <p:spPr bwMode="auto">
          <a:xfrm>
            <a:off x="3416300" y="4252913"/>
            <a:ext cx="1049338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prosaic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grpSp>
        <p:nvGrpSpPr>
          <p:cNvPr id="124940" name="Group 17"/>
          <p:cNvGrpSpPr>
            <a:grpSpLocks/>
          </p:cNvGrpSpPr>
          <p:nvPr/>
        </p:nvGrpSpPr>
        <p:grpSpPr bwMode="auto">
          <a:xfrm>
            <a:off x="3416300" y="2279650"/>
            <a:ext cx="3022600" cy="2525713"/>
            <a:chOff x="3622675" y="2222500"/>
            <a:chExt cx="3022600" cy="2525713"/>
          </a:xfrm>
        </p:grpSpPr>
        <p:sp>
          <p:nvSpPr>
            <p:cNvPr id="19" name="Oval 18"/>
            <p:cNvSpPr/>
            <p:nvPr/>
          </p:nvSpPr>
          <p:spPr>
            <a:xfrm flipH="1">
              <a:off x="6335713" y="26352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 flipH="1">
              <a:off x="6207125" y="26812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 flipH="1">
              <a:off x="6313488" y="27289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 flipH="1">
              <a:off x="6256338" y="26812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 flipH="1">
              <a:off x="6138863" y="27765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flipH="1">
              <a:off x="6267450" y="28241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flipH="1">
              <a:off x="6416675" y="311943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 flipH="1">
              <a:off x="5019675" y="31988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flipH="1">
              <a:off x="4997450" y="38004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 flipH="1">
              <a:off x="6221413" y="33178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 flipH="1">
              <a:off x="6599238" y="29384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 flipH="1">
              <a:off x="5957888" y="2740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 flipH="1">
              <a:off x="6164263" y="28067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5934075" y="30480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 flipH="1">
              <a:off x="5767388" y="32131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 flipH="1">
              <a:off x="3622675" y="45021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 flipH="1">
              <a:off x="4362450" y="22225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 flipH="1">
              <a:off x="4548188" y="37052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 flipH="1">
              <a:off x="6249988" y="297656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 flipH="1">
              <a:off x="6272213" y="30718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 flipH="1">
              <a:off x="6103938" y="30718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 flipH="1">
              <a:off x="6203950" y="31654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 flipH="1">
              <a:off x="6183313" y="27876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 flipH="1">
              <a:off x="6161088" y="28813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 flipH="1">
              <a:off x="6332538" y="29765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 flipH="1">
              <a:off x="6118225" y="28432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6248400" y="28908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 flipH="1">
              <a:off x="6164263" y="28543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 flipH="1">
              <a:off x="6140450" y="2949575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 flipH="1">
              <a:off x="6030913" y="2740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 flipH="1">
              <a:off x="6054725" y="2833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 flipH="1">
              <a:off x="5986463" y="29289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 flipH="1">
              <a:off x="6115050" y="29765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 flipH="1">
              <a:off x="6030913" y="29400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 flipH="1">
              <a:off x="5975350" y="27876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 flipH="1">
              <a:off x="5822950" y="27400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 flipH="1">
              <a:off x="5845175" y="2833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 flipH="1">
              <a:off x="5953125" y="28813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 flipH="1">
              <a:off x="5776913" y="29289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 flipH="1">
              <a:off x="5907088" y="29765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 flipH="1">
              <a:off x="5822950" y="29400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 flipH="1">
              <a:off x="5800725" y="30337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flipH="1">
              <a:off x="5815013" y="26082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 flipH="1">
              <a:off x="5791200" y="29162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 flipH="1">
              <a:off x="5842000" y="27971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 flipH="1">
              <a:off x="5832475" y="26558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 flipH="1">
              <a:off x="5680075" y="26082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 flipH="1">
              <a:off x="5702300" y="27019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 flipH="1">
              <a:off x="5810250" y="27495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 flipH="1">
              <a:off x="5634038" y="27971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 flipH="1">
              <a:off x="5764213" y="28448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5680075" y="28082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flipH="1">
              <a:off x="5657850" y="29019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flipH="1">
              <a:off x="5784850" y="31527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flipH="1">
              <a:off x="5762625" y="32956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 flipH="1">
              <a:off x="5945188" y="30908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 flipH="1">
              <a:off x="5594350" y="31289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 flipH="1">
              <a:off x="5618163" y="32242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 flipH="1">
              <a:off x="5678488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 flipH="1">
              <a:off x="5592763" y="30432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 flipH="1">
              <a:off x="6069013" y="31527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 flipH="1">
              <a:off x="6046788" y="32956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 flipH="1">
              <a:off x="6229350" y="30908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 flipH="1">
              <a:off x="5878513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 flipH="1">
              <a:off x="5902325" y="32242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 flipH="1">
              <a:off x="5962650" y="31289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 flipH="1">
              <a:off x="5876925" y="30432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 flipH="1">
              <a:off x="5653088" y="3267075"/>
              <a:ext cx="44450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 flipH="1">
              <a:off x="5629275" y="34083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 flipH="1">
              <a:off x="5811838" y="32051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 flipH="1">
              <a:off x="5773738" y="29924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 flipH="1">
              <a:off x="6226175" y="25415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 flipH="1">
              <a:off x="5545138" y="32432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 flipH="1">
              <a:off x="5043488" y="33988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 flipH="1">
              <a:off x="5203825" y="2963863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 flipH="1">
              <a:off x="5548313" y="30575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 flipH="1">
              <a:off x="5526088" y="320040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 flipH="1">
              <a:off x="5708650" y="29956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 flipH="1">
              <a:off x="5357813" y="30337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5380038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 flipH="1">
              <a:off x="5441950" y="30337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 flipH="1">
              <a:off x="5461000" y="286702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 flipH="1">
              <a:off x="6021388" y="26733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flipH="1">
              <a:off x="6040438" y="27320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flipH="1">
              <a:off x="6030913" y="25892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flipH="1">
              <a:off x="5900738" y="26368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flipH="1">
              <a:off x="6007100" y="26844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flipH="1">
              <a:off x="5832475" y="27320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flipH="1">
              <a:off x="5878513" y="27416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flipH="1">
              <a:off x="5670550" y="28924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flipH="1">
              <a:off x="5689600" y="29495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flipH="1">
              <a:off x="5680075" y="28082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flipH="1">
              <a:off x="5549900" y="28543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flipH="1">
              <a:off x="5657850" y="29019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flipH="1">
              <a:off x="5481638" y="29495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flipH="1">
              <a:off x="5527675" y="29606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flipH="1">
              <a:off x="6019800" y="30067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flipH="1">
              <a:off x="6040438" y="30638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flipH="1">
              <a:off x="6029325" y="29225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flipH="1">
              <a:off x="5900738" y="2970213"/>
              <a:ext cx="46037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flipH="1">
              <a:off x="6007100" y="30162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flipH="1">
              <a:off x="5832475" y="306387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flipH="1">
              <a:off x="5876925" y="30749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flipH="1">
              <a:off x="4105275" y="28781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flipH="1">
              <a:off x="4760913" y="47005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flipH="1">
              <a:off x="4395788" y="4200525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flipH="1">
              <a:off x="5764213" y="30448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flipH="1">
              <a:off x="5751513" y="30543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flipH="1">
              <a:off x="5575300" y="31019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flipH="1">
              <a:off x="5705475" y="31496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flipH="1">
              <a:off x="5621338" y="3113088"/>
              <a:ext cx="46037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flipH="1">
              <a:off x="6454775" y="24955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flipH="1">
              <a:off x="6400800" y="28257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flipH="1">
              <a:off x="6423025" y="29210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flipH="1">
              <a:off x="6354763" y="30146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flipH="1">
              <a:off x="6483350" y="30622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flipH="1">
              <a:off x="6400800" y="302577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flipH="1">
              <a:off x="6419850" y="28829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flipH="1">
              <a:off x="6386513" y="28352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flipH="1">
              <a:off x="6340475" y="29305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flipH="1">
              <a:off x="6257925" y="28940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flipH="1">
              <a:off x="6234113" y="29876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flipH="1">
              <a:off x="6410325" y="28178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flipH="1">
              <a:off x="6456363" y="28273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flipH="1">
              <a:off x="6248400" y="29781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flipH="1">
              <a:off x="6267450" y="30353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flipH="1">
              <a:off x="6257925" y="28940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flipH="1">
              <a:off x="6234113" y="29876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flipH="1">
              <a:off x="6477000" y="30559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flipH="1">
              <a:off x="5897563" y="30622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flipH="1">
              <a:off x="5878513" y="32146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flipH="1">
              <a:off x="5902325" y="33083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flipH="1">
              <a:off x="5962650" y="3214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flipH="1">
              <a:off x="6029325" y="30638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flipH="1">
              <a:off x="6053138" y="31575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flipH="1">
              <a:off x="5984875" y="325278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flipH="1">
              <a:off x="6113463" y="33004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flipH="1">
              <a:off x="6029325" y="326390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flipH="1">
              <a:off x="6049963" y="3121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flipH="1">
              <a:off x="6016625" y="30734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flipH="1">
              <a:off x="5970588" y="31686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flipH="1">
              <a:off x="5886450" y="31305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flipH="1">
              <a:off x="6038850" y="30559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flipH="1">
              <a:off x="6084888" y="30654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flipH="1">
              <a:off x="5897563" y="32734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flipH="1">
              <a:off x="5886450" y="31305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flipH="1">
              <a:off x="6107113" y="32924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flipH="1">
              <a:off x="5332413" y="34893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flipH="1">
              <a:off x="5607050" y="30670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flipH="1">
              <a:off x="5375275" y="33115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 rot="5400000" flipH="1">
              <a:off x="5753894" y="3998119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 rot="5400000" flipH="1">
              <a:off x="5530851" y="3706812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 rot="5400000" flipH="1">
              <a:off x="5504657" y="3698081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 rot="5400000" flipH="1">
              <a:off x="5530057" y="3790156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 rot="5400000" flipH="1">
              <a:off x="5591176" y="3697287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 rot="5400000" flipH="1">
              <a:off x="5611813" y="3735387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 rot="5400000" flipH="1">
              <a:off x="5739607" y="3783806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 rot="5400000" flipH="1">
              <a:off x="5762625" y="36512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 rot="5400000" flipH="1">
              <a:off x="5732463" y="3775075"/>
              <a:ext cx="47625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 flipH="1">
              <a:off x="4514850" y="23749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Semantic codes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7875A97-ED68-1F44-958E-5D921EAAF716}" type="slidenum">
              <a:rPr lang="en-US"/>
              <a:pPr>
                <a:defRPr/>
              </a:pPr>
              <a:t>46</a:t>
            </a:fld>
            <a:endParaRPr lang="en-US" dirty="0"/>
          </a:p>
        </p:txBody>
      </p:sp>
      <p:grpSp>
        <p:nvGrpSpPr>
          <p:cNvPr id="125957" name="Group 3"/>
          <p:cNvGrpSpPr>
            <a:grpSpLocks/>
          </p:cNvGrpSpPr>
          <p:nvPr/>
        </p:nvGrpSpPr>
        <p:grpSpPr bwMode="auto">
          <a:xfrm>
            <a:off x="5121275" y="1485900"/>
            <a:ext cx="660400" cy="4419600"/>
            <a:chOff x="3264" y="912"/>
            <a:chExt cx="416" cy="2784"/>
          </a:xfrm>
        </p:grpSpPr>
        <p:sp>
          <p:nvSpPr>
            <p:cNvPr id="126126" name="Line 4"/>
            <p:cNvSpPr>
              <a:spLocks noChangeShapeType="1"/>
            </p:cNvSpPr>
            <p:nvPr/>
          </p:nvSpPr>
          <p:spPr bwMode="auto">
            <a:xfrm>
              <a:off x="3264" y="912"/>
              <a:ext cx="0" cy="278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27" name="Text Box 5"/>
            <p:cNvSpPr txBox="1">
              <a:spLocks noChangeArrowheads="1"/>
            </p:cNvSpPr>
            <p:nvPr/>
          </p:nvSpPr>
          <p:spPr bwMode="auto">
            <a:xfrm>
              <a:off x="3273" y="912"/>
              <a:ext cx="407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SG–</a:t>
              </a:r>
            </a:p>
          </p:txBody>
        </p:sp>
        <p:sp>
          <p:nvSpPr>
            <p:cNvPr id="126128" name="Text Box 6"/>
            <p:cNvSpPr txBox="1">
              <a:spLocks noChangeArrowheads="1"/>
            </p:cNvSpPr>
            <p:nvPr/>
          </p:nvSpPr>
          <p:spPr bwMode="auto">
            <a:xfrm>
              <a:off x="3264" y="3374"/>
              <a:ext cx="41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SG+</a:t>
              </a:r>
            </a:p>
          </p:txBody>
        </p:sp>
      </p:grpSp>
      <p:grpSp>
        <p:nvGrpSpPr>
          <p:cNvPr id="125958" name="Group 7"/>
          <p:cNvGrpSpPr>
            <a:grpSpLocks/>
          </p:cNvGrpSpPr>
          <p:nvPr/>
        </p:nvGrpSpPr>
        <p:grpSpPr bwMode="auto">
          <a:xfrm>
            <a:off x="2847975" y="3543300"/>
            <a:ext cx="4495800" cy="400050"/>
            <a:chOff x="1536" y="2208"/>
            <a:chExt cx="3429" cy="252"/>
          </a:xfrm>
        </p:grpSpPr>
        <p:sp>
          <p:nvSpPr>
            <p:cNvPr id="126123" name="Line 8"/>
            <p:cNvSpPr>
              <a:spLocks noChangeShapeType="1"/>
            </p:cNvSpPr>
            <p:nvPr/>
          </p:nvSpPr>
          <p:spPr bwMode="auto">
            <a:xfrm>
              <a:off x="1536" y="2208"/>
              <a:ext cx="3408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6124" name="Text Box 9"/>
            <p:cNvSpPr txBox="1">
              <a:spLocks noChangeArrowheads="1"/>
            </p:cNvSpPr>
            <p:nvPr/>
          </p:nvSpPr>
          <p:spPr bwMode="auto">
            <a:xfrm>
              <a:off x="4432" y="2208"/>
              <a:ext cx="533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SD+</a:t>
              </a:r>
            </a:p>
          </p:txBody>
        </p:sp>
        <p:sp>
          <p:nvSpPr>
            <p:cNvPr id="126125" name="Text Box 10"/>
            <p:cNvSpPr txBox="1">
              <a:spLocks noChangeArrowheads="1"/>
            </p:cNvSpPr>
            <p:nvPr/>
          </p:nvSpPr>
          <p:spPr bwMode="auto">
            <a:xfrm>
              <a:off x="1536" y="2208"/>
              <a:ext cx="604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SD–</a:t>
              </a:r>
            </a:p>
          </p:txBody>
        </p:sp>
      </p:grpSp>
      <p:sp>
        <p:nvSpPr>
          <p:cNvPr id="125959" name="Text Box 11"/>
          <p:cNvSpPr txBox="1">
            <a:spLocks noChangeArrowheads="1"/>
          </p:cNvSpPr>
          <p:nvPr/>
        </p:nvSpPr>
        <p:spPr bwMode="auto">
          <a:xfrm>
            <a:off x="5619750" y="2265363"/>
            <a:ext cx="1363663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rhizomatic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5960" name="Text Box 12"/>
          <p:cNvSpPr txBox="1">
            <a:spLocks noChangeArrowheads="1"/>
          </p:cNvSpPr>
          <p:nvPr/>
        </p:nvSpPr>
        <p:spPr bwMode="auto">
          <a:xfrm>
            <a:off x="5694363" y="4252913"/>
            <a:ext cx="128905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figurative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5961" name="Text Box 13"/>
          <p:cNvSpPr txBox="1">
            <a:spLocks noChangeArrowheads="1"/>
          </p:cNvSpPr>
          <p:nvPr/>
        </p:nvSpPr>
        <p:spPr bwMode="auto">
          <a:xfrm>
            <a:off x="3503613" y="2265363"/>
            <a:ext cx="798512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motif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5962" name="Text Box 14"/>
          <p:cNvSpPr txBox="1">
            <a:spLocks noChangeArrowheads="1"/>
          </p:cNvSpPr>
          <p:nvPr/>
        </p:nvSpPr>
        <p:spPr bwMode="auto">
          <a:xfrm>
            <a:off x="3416300" y="4252913"/>
            <a:ext cx="1049338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prosaic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grpSp>
        <p:nvGrpSpPr>
          <p:cNvPr id="125964" name="Group 339"/>
          <p:cNvGrpSpPr>
            <a:grpSpLocks/>
          </p:cNvGrpSpPr>
          <p:nvPr/>
        </p:nvGrpSpPr>
        <p:grpSpPr bwMode="auto">
          <a:xfrm>
            <a:off x="3622675" y="2630488"/>
            <a:ext cx="2306638" cy="1844675"/>
            <a:chOff x="3622675" y="2630994"/>
            <a:chExt cx="2306425" cy="1844169"/>
          </a:xfrm>
        </p:grpSpPr>
        <p:sp>
          <p:nvSpPr>
            <p:cNvPr id="181" name="Oval 180"/>
            <p:cNvSpPr/>
            <p:nvPr/>
          </p:nvSpPr>
          <p:spPr>
            <a:xfrm flipV="1">
              <a:off x="3886176" y="4289476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2" name="Oval 181"/>
            <p:cNvSpPr/>
            <p:nvPr/>
          </p:nvSpPr>
          <p:spPr>
            <a:xfrm flipV="1">
              <a:off x="4014752" y="424186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3" name="Oval 182"/>
            <p:cNvSpPr/>
            <p:nvPr/>
          </p:nvSpPr>
          <p:spPr>
            <a:xfrm flipV="1">
              <a:off x="3908399" y="419425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4" name="Oval 183"/>
            <p:cNvSpPr/>
            <p:nvPr/>
          </p:nvSpPr>
          <p:spPr>
            <a:xfrm flipV="1">
              <a:off x="3965543" y="424186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5" name="Oval 184"/>
            <p:cNvSpPr/>
            <p:nvPr/>
          </p:nvSpPr>
          <p:spPr>
            <a:xfrm flipV="1">
              <a:off x="4084595" y="414664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6" name="Oval 185"/>
            <p:cNvSpPr/>
            <p:nvPr/>
          </p:nvSpPr>
          <p:spPr>
            <a:xfrm flipV="1">
              <a:off x="3954432" y="409902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7" name="Oval 186"/>
            <p:cNvSpPr/>
            <p:nvPr/>
          </p:nvSpPr>
          <p:spPr>
            <a:xfrm flipV="1">
              <a:off x="3805221" y="3976825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8" name="Oval 187"/>
            <p:cNvSpPr/>
            <p:nvPr/>
          </p:nvSpPr>
          <p:spPr>
            <a:xfrm flipV="1">
              <a:off x="5202092" y="372448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9" name="Oval 188"/>
            <p:cNvSpPr/>
            <p:nvPr/>
          </p:nvSpPr>
          <p:spPr>
            <a:xfrm flipV="1">
              <a:off x="5224315" y="312298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0" name="Oval 189"/>
            <p:cNvSpPr/>
            <p:nvPr/>
          </p:nvSpPr>
          <p:spPr>
            <a:xfrm flipV="1">
              <a:off x="3981417" y="358640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1" name="Oval 190"/>
            <p:cNvSpPr/>
            <p:nvPr/>
          </p:nvSpPr>
          <p:spPr>
            <a:xfrm flipV="1">
              <a:off x="3622675" y="415616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2" name="Oval 191"/>
            <p:cNvSpPr/>
            <p:nvPr/>
          </p:nvSpPr>
          <p:spPr>
            <a:xfrm flipV="1">
              <a:off x="4263966" y="41831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3" name="Oval 192"/>
            <p:cNvSpPr/>
            <p:nvPr/>
          </p:nvSpPr>
          <p:spPr>
            <a:xfrm flipV="1">
              <a:off x="4057610" y="411648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4" name="Oval 193"/>
            <p:cNvSpPr/>
            <p:nvPr/>
          </p:nvSpPr>
          <p:spPr>
            <a:xfrm flipV="1">
              <a:off x="4287777" y="387525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5" name="Oval 194"/>
            <p:cNvSpPr/>
            <p:nvPr/>
          </p:nvSpPr>
          <p:spPr>
            <a:xfrm flipV="1">
              <a:off x="4435400" y="369115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6" name="Oval 195"/>
            <p:cNvSpPr/>
            <p:nvPr/>
          </p:nvSpPr>
          <p:spPr>
            <a:xfrm flipV="1">
              <a:off x="5883066" y="26309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8" name="Oval 197"/>
            <p:cNvSpPr/>
            <p:nvPr/>
          </p:nvSpPr>
          <p:spPr>
            <a:xfrm flipV="1">
              <a:off x="4957640" y="342770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99" name="Oval 198"/>
            <p:cNvSpPr/>
            <p:nvPr/>
          </p:nvSpPr>
          <p:spPr>
            <a:xfrm flipV="1">
              <a:off x="3973481" y="411807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0" name="Oval 199"/>
            <p:cNvSpPr/>
            <p:nvPr/>
          </p:nvSpPr>
          <p:spPr>
            <a:xfrm flipV="1">
              <a:off x="3949670" y="402284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1" name="Oval 200"/>
            <p:cNvSpPr/>
            <p:nvPr/>
          </p:nvSpPr>
          <p:spPr>
            <a:xfrm flipV="1">
              <a:off x="4098881" y="383240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2" name="Oval 201"/>
            <p:cNvSpPr/>
            <p:nvPr/>
          </p:nvSpPr>
          <p:spPr>
            <a:xfrm flipV="1">
              <a:off x="3998878" y="373876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3" name="Oval 202"/>
            <p:cNvSpPr/>
            <p:nvPr/>
          </p:nvSpPr>
          <p:spPr>
            <a:xfrm flipV="1">
              <a:off x="4038562" y="4137118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4" name="Oval 203"/>
            <p:cNvSpPr/>
            <p:nvPr/>
          </p:nvSpPr>
          <p:spPr>
            <a:xfrm flipV="1">
              <a:off x="4060785" y="40418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5" name="Oval 204"/>
            <p:cNvSpPr/>
            <p:nvPr/>
          </p:nvSpPr>
          <p:spPr>
            <a:xfrm flipV="1">
              <a:off x="3889350" y="411807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6" name="Oval 205"/>
            <p:cNvSpPr/>
            <p:nvPr/>
          </p:nvSpPr>
          <p:spPr>
            <a:xfrm flipV="1">
              <a:off x="4103644" y="407998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7" name="Oval 206"/>
            <p:cNvSpPr/>
            <p:nvPr/>
          </p:nvSpPr>
          <p:spPr>
            <a:xfrm flipV="1">
              <a:off x="3975067" y="420377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8" name="Oval 207"/>
            <p:cNvSpPr/>
            <p:nvPr/>
          </p:nvSpPr>
          <p:spPr>
            <a:xfrm flipV="1">
              <a:off x="4057610" y="406887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9" name="Oval 208"/>
            <p:cNvSpPr/>
            <p:nvPr/>
          </p:nvSpPr>
          <p:spPr>
            <a:xfrm flipV="1">
              <a:off x="4081421" y="3975237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0" name="Oval 209"/>
            <p:cNvSpPr/>
            <p:nvPr/>
          </p:nvSpPr>
          <p:spPr>
            <a:xfrm flipV="1">
              <a:off x="4190948" y="41831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1" name="Oval 210"/>
            <p:cNvSpPr/>
            <p:nvPr/>
          </p:nvSpPr>
          <p:spPr>
            <a:xfrm flipV="1">
              <a:off x="4167138" y="408950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2" name="Oval 211"/>
            <p:cNvSpPr/>
            <p:nvPr/>
          </p:nvSpPr>
          <p:spPr>
            <a:xfrm flipV="1">
              <a:off x="4236981" y="399428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3" name="Oval 212"/>
            <p:cNvSpPr/>
            <p:nvPr/>
          </p:nvSpPr>
          <p:spPr>
            <a:xfrm flipV="1">
              <a:off x="4106818" y="394667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4" name="Oval 213"/>
            <p:cNvSpPr/>
            <p:nvPr/>
          </p:nvSpPr>
          <p:spPr>
            <a:xfrm flipV="1">
              <a:off x="4190948" y="3984760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5" name="Oval 214"/>
            <p:cNvSpPr/>
            <p:nvPr/>
          </p:nvSpPr>
          <p:spPr>
            <a:xfrm flipV="1">
              <a:off x="4246505" y="4137118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6" name="Oval 215"/>
            <p:cNvSpPr/>
            <p:nvPr/>
          </p:nvSpPr>
          <p:spPr>
            <a:xfrm flipV="1">
              <a:off x="4398891" y="418314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7" name="Oval 216"/>
            <p:cNvSpPr/>
            <p:nvPr/>
          </p:nvSpPr>
          <p:spPr>
            <a:xfrm flipV="1">
              <a:off x="4376668" y="408950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8" name="Oval 217"/>
            <p:cNvSpPr/>
            <p:nvPr/>
          </p:nvSpPr>
          <p:spPr>
            <a:xfrm flipV="1">
              <a:off x="4270315" y="404189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9" name="Oval 218"/>
            <p:cNvSpPr/>
            <p:nvPr/>
          </p:nvSpPr>
          <p:spPr>
            <a:xfrm flipV="1">
              <a:off x="4444924" y="399428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0" name="Oval 219"/>
            <p:cNvSpPr/>
            <p:nvPr/>
          </p:nvSpPr>
          <p:spPr>
            <a:xfrm flipV="1">
              <a:off x="4314761" y="394667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1" name="Oval 220"/>
            <p:cNvSpPr/>
            <p:nvPr/>
          </p:nvSpPr>
          <p:spPr>
            <a:xfrm flipV="1">
              <a:off x="4398891" y="3984760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2" name="Oval 221"/>
            <p:cNvSpPr/>
            <p:nvPr/>
          </p:nvSpPr>
          <p:spPr>
            <a:xfrm flipV="1">
              <a:off x="4422701" y="388953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3" name="Oval 222"/>
            <p:cNvSpPr/>
            <p:nvPr/>
          </p:nvSpPr>
          <p:spPr>
            <a:xfrm flipV="1">
              <a:off x="4406828" y="431486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4" name="Oval 223"/>
            <p:cNvSpPr/>
            <p:nvPr/>
          </p:nvSpPr>
          <p:spPr>
            <a:xfrm flipV="1">
              <a:off x="4430638" y="400697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5" name="Oval 224"/>
            <p:cNvSpPr/>
            <p:nvPr/>
          </p:nvSpPr>
          <p:spPr>
            <a:xfrm flipV="1">
              <a:off x="4379843" y="412600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6" name="Oval 225"/>
            <p:cNvSpPr/>
            <p:nvPr/>
          </p:nvSpPr>
          <p:spPr>
            <a:xfrm flipV="1">
              <a:off x="4389367" y="4268845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7" name="Oval 226"/>
            <p:cNvSpPr/>
            <p:nvPr/>
          </p:nvSpPr>
          <p:spPr>
            <a:xfrm flipV="1">
              <a:off x="4541753" y="431486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8" name="Oval 227"/>
            <p:cNvSpPr/>
            <p:nvPr/>
          </p:nvSpPr>
          <p:spPr>
            <a:xfrm flipV="1">
              <a:off x="4519530" y="422123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9" name="Oval 228"/>
            <p:cNvSpPr/>
            <p:nvPr/>
          </p:nvSpPr>
          <p:spPr>
            <a:xfrm flipV="1">
              <a:off x="4413177" y="4173621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0" name="Oval 229"/>
            <p:cNvSpPr/>
            <p:nvPr/>
          </p:nvSpPr>
          <p:spPr>
            <a:xfrm flipV="1">
              <a:off x="4663979" y="412600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1" name="Oval 230"/>
            <p:cNvSpPr/>
            <p:nvPr/>
          </p:nvSpPr>
          <p:spPr>
            <a:xfrm flipV="1">
              <a:off x="4457623" y="407839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2" name="Oval 231"/>
            <p:cNvSpPr/>
            <p:nvPr/>
          </p:nvSpPr>
          <p:spPr>
            <a:xfrm flipV="1">
              <a:off x="4541753" y="4116486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3" name="Oval 232"/>
            <p:cNvSpPr/>
            <p:nvPr/>
          </p:nvSpPr>
          <p:spPr>
            <a:xfrm flipV="1">
              <a:off x="4565563" y="402126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4" name="Oval 233"/>
            <p:cNvSpPr/>
            <p:nvPr/>
          </p:nvSpPr>
          <p:spPr>
            <a:xfrm flipV="1">
              <a:off x="4417940" y="375146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5" name="Oval 234"/>
            <p:cNvSpPr/>
            <p:nvPr/>
          </p:nvSpPr>
          <p:spPr>
            <a:xfrm flipV="1">
              <a:off x="4440163" y="3610212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6" name="Oval 235"/>
            <p:cNvSpPr/>
            <p:nvPr/>
          </p:nvSpPr>
          <p:spPr>
            <a:xfrm flipV="1">
              <a:off x="5837034" y="303093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7" name="Oval 236"/>
            <p:cNvSpPr/>
            <p:nvPr/>
          </p:nvSpPr>
          <p:spPr>
            <a:xfrm flipV="1">
              <a:off x="4703663" y="379431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8" name="Oval 237"/>
            <p:cNvSpPr/>
            <p:nvPr/>
          </p:nvSpPr>
          <p:spPr>
            <a:xfrm flipV="1">
              <a:off x="4681440" y="3699088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9" name="Oval 238"/>
            <p:cNvSpPr/>
            <p:nvPr/>
          </p:nvSpPr>
          <p:spPr>
            <a:xfrm flipV="1">
              <a:off x="4543340" y="379431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0" name="Oval 239"/>
            <p:cNvSpPr/>
            <p:nvPr/>
          </p:nvSpPr>
          <p:spPr>
            <a:xfrm flipV="1">
              <a:off x="4705250" y="388001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1" name="Oval 240"/>
            <p:cNvSpPr/>
            <p:nvPr/>
          </p:nvSpPr>
          <p:spPr>
            <a:xfrm flipV="1">
              <a:off x="4133803" y="375146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2" name="Oval 241"/>
            <p:cNvSpPr/>
            <p:nvPr/>
          </p:nvSpPr>
          <p:spPr>
            <a:xfrm flipV="1">
              <a:off x="4156026" y="3610212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3" name="Oval 242"/>
            <p:cNvSpPr/>
            <p:nvPr/>
          </p:nvSpPr>
          <p:spPr>
            <a:xfrm flipV="1">
              <a:off x="3973481" y="381335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4" name="Oval 243"/>
            <p:cNvSpPr/>
            <p:nvPr/>
          </p:nvSpPr>
          <p:spPr>
            <a:xfrm flipV="1">
              <a:off x="4324285" y="377526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5" name="Oval 244"/>
            <p:cNvSpPr/>
            <p:nvPr/>
          </p:nvSpPr>
          <p:spPr>
            <a:xfrm flipV="1">
              <a:off x="4300475" y="368004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6" name="Oval 245"/>
            <p:cNvSpPr/>
            <p:nvPr/>
          </p:nvSpPr>
          <p:spPr>
            <a:xfrm flipV="1">
              <a:off x="4240156" y="377526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7" name="Oval 246"/>
            <p:cNvSpPr/>
            <p:nvPr/>
          </p:nvSpPr>
          <p:spPr>
            <a:xfrm flipV="1">
              <a:off x="4344921" y="388001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8" name="Oval 247"/>
            <p:cNvSpPr/>
            <p:nvPr/>
          </p:nvSpPr>
          <p:spPr>
            <a:xfrm flipV="1">
              <a:off x="4570325" y="3657824"/>
              <a:ext cx="44446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9" name="Oval 248"/>
            <p:cNvSpPr/>
            <p:nvPr/>
          </p:nvSpPr>
          <p:spPr>
            <a:xfrm flipV="1">
              <a:off x="4592548" y="351498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0" name="Oval 249"/>
            <p:cNvSpPr/>
            <p:nvPr/>
          </p:nvSpPr>
          <p:spPr>
            <a:xfrm flipV="1">
              <a:off x="4390954" y="3699088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1" name="Oval 250"/>
            <p:cNvSpPr/>
            <p:nvPr/>
          </p:nvSpPr>
          <p:spPr>
            <a:xfrm flipV="1">
              <a:off x="4448099" y="393079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2" name="Oval 251"/>
            <p:cNvSpPr/>
            <p:nvPr/>
          </p:nvSpPr>
          <p:spPr>
            <a:xfrm flipV="1">
              <a:off x="3995704" y="438152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3" name="Oval 252"/>
            <p:cNvSpPr/>
            <p:nvPr/>
          </p:nvSpPr>
          <p:spPr>
            <a:xfrm flipV="1">
              <a:off x="4752871" y="36800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4" name="Oval 253"/>
            <p:cNvSpPr/>
            <p:nvPr/>
          </p:nvSpPr>
          <p:spPr>
            <a:xfrm flipV="1">
              <a:off x="5178281" y="352451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5" name="Oval 254"/>
            <p:cNvSpPr/>
            <p:nvPr/>
          </p:nvSpPr>
          <p:spPr>
            <a:xfrm flipV="1">
              <a:off x="5017959" y="3960954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6" name="Oval 255"/>
            <p:cNvSpPr/>
            <p:nvPr/>
          </p:nvSpPr>
          <p:spPr>
            <a:xfrm flipV="1">
              <a:off x="4749696" y="386573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7" name="Oval 256"/>
            <p:cNvSpPr/>
            <p:nvPr/>
          </p:nvSpPr>
          <p:spPr>
            <a:xfrm flipV="1">
              <a:off x="4773507" y="372289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8" name="Oval 257"/>
            <p:cNvSpPr/>
            <p:nvPr/>
          </p:nvSpPr>
          <p:spPr>
            <a:xfrm flipV="1">
              <a:off x="4513181" y="392762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9" name="Oval 258"/>
            <p:cNvSpPr/>
            <p:nvPr/>
          </p:nvSpPr>
          <p:spPr>
            <a:xfrm flipV="1">
              <a:off x="4940178" y="388953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0" name="Oval 259"/>
            <p:cNvSpPr/>
            <p:nvPr/>
          </p:nvSpPr>
          <p:spPr>
            <a:xfrm flipV="1">
              <a:off x="4917955" y="379431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1" name="Oval 260"/>
            <p:cNvSpPr/>
            <p:nvPr/>
          </p:nvSpPr>
          <p:spPr>
            <a:xfrm flipV="1">
              <a:off x="4856049" y="388953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2" name="Oval 261"/>
            <p:cNvSpPr/>
            <p:nvPr/>
          </p:nvSpPr>
          <p:spPr>
            <a:xfrm flipV="1">
              <a:off x="4838588" y="4056178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3" name="Oval 262"/>
            <p:cNvSpPr/>
            <p:nvPr/>
          </p:nvSpPr>
          <p:spPr>
            <a:xfrm flipV="1">
              <a:off x="4200472" y="42498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4" name="Oval 263"/>
            <p:cNvSpPr/>
            <p:nvPr/>
          </p:nvSpPr>
          <p:spPr>
            <a:xfrm flipV="1">
              <a:off x="4181423" y="4191078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5" name="Oval 264"/>
            <p:cNvSpPr/>
            <p:nvPr/>
          </p:nvSpPr>
          <p:spPr>
            <a:xfrm flipV="1">
              <a:off x="4190948" y="433391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6" name="Oval 265"/>
            <p:cNvSpPr/>
            <p:nvPr/>
          </p:nvSpPr>
          <p:spPr>
            <a:xfrm flipV="1">
              <a:off x="4321110" y="428630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7" name="Oval 266"/>
            <p:cNvSpPr/>
            <p:nvPr/>
          </p:nvSpPr>
          <p:spPr>
            <a:xfrm flipV="1">
              <a:off x="4214758" y="423869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8" name="Oval 267"/>
            <p:cNvSpPr/>
            <p:nvPr/>
          </p:nvSpPr>
          <p:spPr>
            <a:xfrm flipV="1">
              <a:off x="4389367" y="419107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69" name="Oval 268"/>
            <p:cNvSpPr/>
            <p:nvPr/>
          </p:nvSpPr>
          <p:spPr>
            <a:xfrm flipV="1">
              <a:off x="4343333" y="418155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0" name="Oval 269"/>
            <p:cNvSpPr/>
            <p:nvPr/>
          </p:nvSpPr>
          <p:spPr>
            <a:xfrm flipV="1">
              <a:off x="4551277" y="403078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1" name="Oval 270"/>
            <p:cNvSpPr/>
            <p:nvPr/>
          </p:nvSpPr>
          <p:spPr>
            <a:xfrm flipV="1">
              <a:off x="4532229" y="397365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2" name="Oval 271"/>
            <p:cNvSpPr/>
            <p:nvPr/>
          </p:nvSpPr>
          <p:spPr>
            <a:xfrm flipV="1">
              <a:off x="4541753" y="4116486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3" name="Oval 272"/>
            <p:cNvSpPr/>
            <p:nvPr/>
          </p:nvSpPr>
          <p:spPr>
            <a:xfrm flipV="1">
              <a:off x="4748109" y="406887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4" name="Oval 273"/>
            <p:cNvSpPr/>
            <p:nvPr/>
          </p:nvSpPr>
          <p:spPr>
            <a:xfrm flipV="1">
              <a:off x="4565563" y="402126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5" name="Oval 274"/>
            <p:cNvSpPr/>
            <p:nvPr/>
          </p:nvSpPr>
          <p:spPr>
            <a:xfrm flipV="1">
              <a:off x="4816365" y="397365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6" name="Oval 275"/>
            <p:cNvSpPr/>
            <p:nvPr/>
          </p:nvSpPr>
          <p:spPr>
            <a:xfrm flipV="1">
              <a:off x="4770332" y="3964128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7" name="Oval 276"/>
            <p:cNvSpPr/>
            <p:nvPr/>
          </p:nvSpPr>
          <p:spPr>
            <a:xfrm flipV="1">
              <a:off x="4202059" y="391651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8" name="Oval 277"/>
            <p:cNvSpPr/>
            <p:nvPr/>
          </p:nvSpPr>
          <p:spPr>
            <a:xfrm flipV="1">
              <a:off x="4181423" y="385938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9" name="Oval 278"/>
            <p:cNvSpPr/>
            <p:nvPr/>
          </p:nvSpPr>
          <p:spPr>
            <a:xfrm flipV="1">
              <a:off x="4192535" y="400063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0" name="Oval 279"/>
            <p:cNvSpPr/>
            <p:nvPr/>
          </p:nvSpPr>
          <p:spPr>
            <a:xfrm flipV="1">
              <a:off x="4321110" y="3954606"/>
              <a:ext cx="46034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1" name="Oval 280"/>
            <p:cNvSpPr/>
            <p:nvPr/>
          </p:nvSpPr>
          <p:spPr>
            <a:xfrm flipV="1">
              <a:off x="4214758" y="390699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2" name="Oval 281"/>
            <p:cNvSpPr/>
            <p:nvPr/>
          </p:nvSpPr>
          <p:spPr>
            <a:xfrm flipV="1">
              <a:off x="4390954" y="385938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3" name="Oval 282"/>
            <p:cNvSpPr/>
            <p:nvPr/>
          </p:nvSpPr>
          <p:spPr>
            <a:xfrm flipV="1">
              <a:off x="4325873" y="382922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4" name="Oval 283"/>
            <p:cNvSpPr/>
            <p:nvPr/>
          </p:nvSpPr>
          <p:spPr>
            <a:xfrm flipV="1">
              <a:off x="5400511" y="4254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5" name="Oval 284"/>
            <p:cNvSpPr/>
            <p:nvPr/>
          </p:nvSpPr>
          <p:spPr>
            <a:xfrm flipV="1">
              <a:off x="5110026" y="2934123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6" name="Oval 285"/>
            <p:cNvSpPr/>
            <p:nvPr/>
          </p:nvSpPr>
          <p:spPr>
            <a:xfrm flipV="1">
              <a:off x="4457623" y="387842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7" name="Oval 286"/>
            <p:cNvSpPr/>
            <p:nvPr/>
          </p:nvSpPr>
          <p:spPr>
            <a:xfrm flipV="1">
              <a:off x="4470322" y="386890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8" name="Oval 287"/>
            <p:cNvSpPr/>
            <p:nvPr/>
          </p:nvSpPr>
          <p:spPr>
            <a:xfrm flipV="1">
              <a:off x="4722711" y="382129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9" name="Oval 288"/>
            <p:cNvSpPr/>
            <p:nvPr/>
          </p:nvSpPr>
          <p:spPr>
            <a:xfrm flipV="1">
              <a:off x="4497307" y="375463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0" name="Oval 289"/>
            <p:cNvSpPr/>
            <p:nvPr/>
          </p:nvSpPr>
          <p:spPr>
            <a:xfrm flipV="1">
              <a:off x="4676678" y="3811770"/>
              <a:ext cx="46034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1" name="Oval 290"/>
            <p:cNvSpPr/>
            <p:nvPr/>
          </p:nvSpPr>
          <p:spPr>
            <a:xfrm flipV="1">
              <a:off x="3767125" y="4429138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2" name="Oval 291"/>
            <p:cNvSpPr/>
            <p:nvPr/>
          </p:nvSpPr>
          <p:spPr>
            <a:xfrm flipV="1">
              <a:off x="3822682" y="409744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3" name="Oval 292"/>
            <p:cNvSpPr/>
            <p:nvPr/>
          </p:nvSpPr>
          <p:spPr>
            <a:xfrm flipV="1">
              <a:off x="3798872" y="417362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4" name="Oval 293"/>
            <p:cNvSpPr/>
            <p:nvPr/>
          </p:nvSpPr>
          <p:spPr>
            <a:xfrm flipV="1">
              <a:off x="3867127" y="407998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5" name="Oval 294"/>
            <p:cNvSpPr/>
            <p:nvPr/>
          </p:nvSpPr>
          <p:spPr>
            <a:xfrm flipV="1">
              <a:off x="3738552" y="403237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6" name="Oval 295"/>
            <p:cNvSpPr/>
            <p:nvPr/>
          </p:nvSpPr>
          <p:spPr>
            <a:xfrm flipV="1">
              <a:off x="3822682" y="406887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7" name="Oval 296"/>
            <p:cNvSpPr/>
            <p:nvPr/>
          </p:nvSpPr>
          <p:spPr>
            <a:xfrm flipV="1">
              <a:off x="3802046" y="421171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8" name="Oval 297"/>
            <p:cNvSpPr/>
            <p:nvPr/>
          </p:nvSpPr>
          <p:spPr>
            <a:xfrm flipV="1">
              <a:off x="3835380" y="408791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9" name="Oval 298"/>
            <p:cNvSpPr/>
            <p:nvPr/>
          </p:nvSpPr>
          <p:spPr>
            <a:xfrm flipV="1">
              <a:off x="3881414" y="416409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0" name="Oval 299"/>
            <p:cNvSpPr/>
            <p:nvPr/>
          </p:nvSpPr>
          <p:spPr>
            <a:xfrm flipV="1">
              <a:off x="3965543" y="420060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1" name="Oval 300"/>
            <p:cNvSpPr/>
            <p:nvPr/>
          </p:nvSpPr>
          <p:spPr>
            <a:xfrm flipV="1">
              <a:off x="3987766" y="3935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2" name="Oval 301"/>
            <p:cNvSpPr/>
            <p:nvPr/>
          </p:nvSpPr>
          <p:spPr>
            <a:xfrm flipV="1">
              <a:off x="3811571" y="410537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3" name="Oval 302"/>
            <p:cNvSpPr/>
            <p:nvPr/>
          </p:nvSpPr>
          <p:spPr>
            <a:xfrm flipV="1">
              <a:off x="3767125" y="409585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4" name="Oval 303"/>
            <p:cNvSpPr/>
            <p:nvPr/>
          </p:nvSpPr>
          <p:spPr>
            <a:xfrm flipV="1">
              <a:off x="3975067" y="411648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5" name="Oval 304"/>
            <p:cNvSpPr/>
            <p:nvPr/>
          </p:nvSpPr>
          <p:spPr>
            <a:xfrm flipV="1">
              <a:off x="3954432" y="405935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6" name="Oval 305"/>
            <p:cNvSpPr/>
            <p:nvPr/>
          </p:nvSpPr>
          <p:spPr>
            <a:xfrm flipV="1">
              <a:off x="3965543" y="420060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7" name="Oval 306"/>
            <p:cNvSpPr/>
            <p:nvPr/>
          </p:nvSpPr>
          <p:spPr>
            <a:xfrm flipV="1">
              <a:off x="3987766" y="3935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8" name="Oval 307"/>
            <p:cNvSpPr/>
            <p:nvPr/>
          </p:nvSpPr>
          <p:spPr>
            <a:xfrm flipV="1">
              <a:off x="3744902" y="403872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9" name="Oval 308"/>
            <p:cNvSpPr/>
            <p:nvPr/>
          </p:nvSpPr>
          <p:spPr>
            <a:xfrm flipV="1">
              <a:off x="4324285" y="386096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0" name="Oval 309"/>
            <p:cNvSpPr/>
            <p:nvPr/>
          </p:nvSpPr>
          <p:spPr>
            <a:xfrm flipV="1">
              <a:off x="4324285" y="368956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1" name="Oval 310"/>
            <p:cNvSpPr/>
            <p:nvPr/>
          </p:nvSpPr>
          <p:spPr>
            <a:xfrm flipV="1">
              <a:off x="4300475" y="359592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2" name="Oval 311"/>
            <p:cNvSpPr/>
            <p:nvPr/>
          </p:nvSpPr>
          <p:spPr>
            <a:xfrm flipV="1">
              <a:off x="4240156" y="368956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3" name="Oval 312"/>
            <p:cNvSpPr/>
            <p:nvPr/>
          </p:nvSpPr>
          <p:spPr>
            <a:xfrm flipV="1">
              <a:off x="4192535" y="385938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4" name="Oval 313"/>
            <p:cNvSpPr/>
            <p:nvPr/>
          </p:nvSpPr>
          <p:spPr>
            <a:xfrm flipV="1">
              <a:off x="4149676" y="37467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5" name="Oval 314"/>
            <p:cNvSpPr/>
            <p:nvPr/>
          </p:nvSpPr>
          <p:spPr>
            <a:xfrm flipV="1">
              <a:off x="4219520" y="365147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6" name="Oval 315"/>
            <p:cNvSpPr/>
            <p:nvPr/>
          </p:nvSpPr>
          <p:spPr>
            <a:xfrm flipV="1">
              <a:off x="4089357" y="360386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7" name="Oval 316"/>
            <p:cNvSpPr/>
            <p:nvPr/>
          </p:nvSpPr>
          <p:spPr>
            <a:xfrm flipV="1">
              <a:off x="4173487" y="3641954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8" name="Oval 317"/>
            <p:cNvSpPr/>
            <p:nvPr/>
          </p:nvSpPr>
          <p:spPr>
            <a:xfrm flipV="1">
              <a:off x="4152851" y="378320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9" name="Oval 318"/>
            <p:cNvSpPr/>
            <p:nvPr/>
          </p:nvSpPr>
          <p:spPr>
            <a:xfrm flipV="1">
              <a:off x="4186186" y="383081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0" name="Oval 319"/>
            <p:cNvSpPr/>
            <p:nvPr/>
          </p:nvSpPr>
          <p:spPr>
            <a:xfrm flipV="1">
              <a:off x="4232219" y="373559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1" name="Oval 320"/>
            <p:cNvSpPr/>
            <p:nvPr/>
          </p:nvSpPr>
          <p:spPr>
            <a:xfrm flipV="1">
              <a:off x="4316349" y="377368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2" name="Oval 321"/>
            <p:cNvSpPr/>
            <p:nvPr/>
          </p:nvSpPr>
          <p:spPr>
            <a:xfrm flipV="1">
              <a:off x="4183011" y="386731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3" name="Oval 322"/>
            <p:cNvSpPr/>
            <p:nvPr/>
          </p:nvSpPr>
          <p:spPr>
            <a:xfrm flipV="1">
              <a:off x="4136978" y="38577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4" name="Oval 323"/>
            <p:cNvSpPr/>
            <p:nvPr/>
          </p:nvSpPr>
          <p:spPr>
            <a:xfrm flipV="1">
              <a:off x="4305237" y="3630845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5" name="Oval 324"/>
            <p:cNvSpPr/>
            <p:nvPr/>
          </p:nvSpPr>
          <p:spPr>
            <a:xfrm flipV="1">
              <a:off x="5597343" y="291031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6" name="Oval 325"/>
            <p:cNvSpPr/>
            <p:nvPr/>
          </p:nvSpPr>
          <p:spPr>
            <a:xfrm flipV="1">
              <a:off x="4095706" y="36118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7" name="Oval 326"/>
            <p:cNvSpPr/>
            <p:nvPr/>
          </p:nvSpPr>
          <p:spPr>
            <a:xfrm flipV="1">
              <a:off x="4889383" y="343404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8" name="Oval 327"/>
            <p:cNvSpPr/>
            <p:nvPr/>
          </p:nvSpPr>
          <p:spPr>
            <a:xfrm flipV="1">
              <a:off x="4690964" y="385620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9" name="Oval 328"/>
            <p:cNvSpPr/>
            <p:nvPr/>
          </p:nvSpPr>
          <p:spPr>
            <a:xfrm flipV="1">
              <a:off x="4922718" y="361180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0" name="Oval 329"/>
            <p:cNvSpPr/>
            <p:nvPr/>
          </p:nvSpPr>
          <p:spPr>
            <a:xfrm rot="5400000" flipV="1">
              <a:off x="4923516" y="3239629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1" name="Oval 330"/>
            <p:cNvSpPr/>
            <p:nvPr/>
          </p:nvSpPr>
          <p:spPr>
            <a:xfrm rot="5400000" flipV="1">
              <a:off x="4693349" y="3369768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2" name="Oval 331"/>
            <p:cNvSpPr/>
            <p:nvPr/>
          </p:nvSpPr>
          <p:spPr>
            <a:xfrm rot="5400000" flipV="1">
              <a:off x="5201302" y="3341201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3" name="Oval 332"/>
            <p:cNvSpPr/>
            <p:nvPr/>
          </p:nvSpPr>
          <p:spPr>
            <a:xfrm rot="5400000" flipV="1">
              <a:off x="4693349" y="3285653"/>
              <a:ext cx="46025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4" name="Oval 333"/>
            <p:cNvSpPr/>
            <p:nvPr/>
          </p:nvSpPr>
          <p:spPr>
            <a:xfrm rot="5400000" flipV="1">
              <a:off x="4633030" y="3379290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5" name="Oval 334"/>
            <p:cNvSpPr/>
            <p:nvPr/>
          </p:nvSpPr>
          <p:spPr>
            <a:xfrm rot="5400000" flipV="1">
              <a:off x="4611601" y="3340407"/>
              <a:ext cx="44438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6" name="Oval 335"/>
            <p:cNvSpPr/>
            <p:nvPr/>
          </p:nvSpPr>
          <p:spPr>
            <a:xfrm rot="5400000" flipV="1">
              <a:off x="4482232" y="3293589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7" name="Oval 336"/>
            <p:cNvSpPr/>
            <p:nvPr/>
          </p:nvSpPr>
          <p:spPr>
            <a:xfrm rot="5400000" flipV="1">
              <a:off x="4459215" y="3426109"/>
              <a:ext cx="46025" cy="46033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8" name="Oval 337"/>
            <p:cNvSpPr/>
            <p:nvPr/>
          </p:nvSpPr>
          <p:spPr>
            <a:xfrm rot="5400000" flipV="1">
              <a:off x="5353688" y="3301524"/>
              <a:ext cx="46025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9" name="Oval 338"/>
            <p:cNvSpPr/>
            <p:nvPr/>
          </p:nvSpPr>
          <p:spPr>
            <a:xfrm flipV="1">
              <a:off x="5573533" y="398317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Semantic codes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760E611-6C58-344E-BB58-F61DAAE66DEA}" type="slidenum">
              <a:rPr lang="en-US"/>
              <a:pPr>
                <a:defRPr/>
              </a:pPr>
              <a:t>47</a:t>
            </a:fld>
            <a:endParaRPr lang="en-US" dirty="0"/>
          </a:p>
        </p:txBody>
      </p:sp>
      <p:grpSp>
        <p:nvGrpSpPr>
          <p:cNvPr id="126981" name="Group 3"/>
          <p:cNvGrpSpPr>
            <a:grpSpLocks/>
          </p:cNvGrpSpPr>
          <p:nvPr/>
        </p:nvGrpSpPr>
        <p:grpSpPr bwMode="auto">
          <a:xfrm>
            <a:off x="5121275" y="1485900"/>
            <a:ext cx="660400" cy="4419600"/>
            <a:chOff x="3264" y="912"/>
            <a:chExt cx="416" cy="2784"/>
          </a:xfrm>
        </p:grpSpPr>
        <p:sp>
          <p:nvSpPr>
            <p:cNvPr id="127311" name="Line 4"/>
            <p:cNvSpPr>
              <a:spLocks noChangeShapeType="1"/>
            </p:cNvSpPr>
            <p:nvPr/>
          </p:nvSpPr>
          <p:spPr bwMode="auto">
            <a:xfrm>
              <a:off x="3264" y="912"/>
              <a:ext cx="0" cy="278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12" name="Text Box 5"/>
            <p:cNvSpPr txBox="1">
              <a:spLocks noChangeArrowheads="1"/>
            </p:cNvSpPr>
            <p:nvPr/>
          </p:nvSpPr>
          <p:spPr bwMode="auto">
            <a:xfrm>
              <a:off x="3273" y="912"/>
              <a:ext cx="407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SG–</a:t>
              </a:r>
            </a:p>
          </p:txBody>
        </p:sp>
        <p:sp>
          <p:nvSpPr>
            <p:cNvPr id="127313" name="Text Box 6"/>
            <p:cNvSpPr txBox="1">
              <a:spLocks noChangeArrowheads="1"/>
            </p:cNvSpPr>
            <p:nvPr/>
          </p:nvSpPr>
          <p:spPr bwMode="auto">
            <a:xfrm>
              <a:off x="3264" y="3374"/>
              <a:ext cx="41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SG+</a:t>
              </a:r>
            </a:p>
          </p:txBody>
        </p:sp>
      </p:grpSp>
      <p:grpSp>
        <p:nvGrpSpPr>
          <p:cNvPr id="126982" name="Group 7"/>
          <p:cNvGrpSpPr>
            <a:grpSpLocks/>
          </p:cNvGrpSpPr>
          <p:nvPr/>
        </p:nvGrpSpPr>
        <p:grpSpPr bwMode="auto">
          <a:xfrm>
            <a:off x="2847975" y="3543300"/>
            <a:ext cx="4495800" cy="400050"/>
            <a:chOff x="1536" y="2208"/>
            <a:chExt cx="3429" cy="252"/>
          </a:xfrm>
        </p:grpSpPr>
        <p:sp>
          <p:nvSpPr>
            <p:cNvPr id="127308" name="Line 8"/>
            <p:cNvSpPr>
              <a:spLocks noChangeShapeType="1"/>
            </p:cNvSpPr>
            <p:nvPr/>
          </p:nvSpPr>
          <p:spPr bwMode="auto">
            <a:xfrm>
              <a:off x="1536" y="2208"/>
              <a:ext cx="3408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7309" name="Text Box 9"/>
            <p:cNvSpPr txBox="1">
              <a:spLocks noChangeArrowheads="1"/>
            </p:cNvSpPr>
            <p:nvPr/>
          </p:nvSpPr>
          <p:spPr bwMode="auto">
            <a:xfrm>
              <a:off x="4432" y="2208"/>
              <a:ext cx="533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SD+</a:t>
              </a:r>
            </a:p>
          </p:txBody>
        </p:sp>
        <p:sp>
          <p:nvSpPr>
            <p:cNvPr id="127310" name="Text Box 10"/>
            <p:cNvSpPr txBox="1">
              <a:spLocks noChangeArrowheads="1"/>
            </p:cNvSpPr>
            <p:nvPr/>
          </p:nvSpPr>
          <p:spPr bwMode="auto">
            <a:xfrm>
              <a:off x="1536" y="2208"/>
              <a:ext cx="604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SD–</a:t>
              </a:r>
            </a:p>
          </p:txBody>
        </p:sp>
      </p:grpSp>
      <p:sp>
        <p:nvSpPr>
          <p:cNvPr id="126983" name="Text Box 11"/>
          <p:cNvSpPr txBox="1">
            <a:spLocks noChangeArrowheads="1"/>
          </p:cNvSpPr>
          <p:nvPr/>
        </p:nvSpPr>
        <p:spPr bwMode="auto">
          <a:xfrm>
            <a:off x="5619750" y="2265363"/>
            <a:ext cx="1363663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rhizomatic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6984" name="Text Box 12"/>
          <p:cNvSpPr txBox="1">
            <a:spLocks noChangeArrowheads="1"/>
          </p:cNvSpPr>
          <p:nvPr/>
        </p:nvSpPr>
        <p:spPr bwMode="auto">
          <a:xfrm>
            <a:off x="5694363" y="4252913"/>
            <a:ext cx="128905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figurative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6985" name="Text Box 13"/>
          <p:cNvSpPr txBox="1">
            <a:spLocks noChangeArrowheads="1"/>
          </p:cNvSpPr>
          <p:nvPr/>
        </p:nvSpPr>
        <p:spPr bwMode="auto">
          <a:xfrm>
            <a:off x="3503613" y="2265363"/>
            <a:ext cx="798512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motif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6986" name="Text Box 14"/>
          <p:cNvSpPr txBox="1">
            <a:spLocks noChangeArrowheads="1"/>
          </p:cNvSpPr>
          <p:nvPr/>
        </p:nvSpPr>
        <p:spPr bwMode="auto">
          <a:xfrm>
            <a:off x="3416300" y="4252913"/>
            <a:ext cx="1049338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prosaic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grpSp>
        <p:nvGrpSpPr>
          <p:cNvPr id="126988" name="Group 17"/>
          <p:cNvGrpSpPr>
            <a:grpSpLocks/>
          </p:cNvGrpSpPr>
          <p:nvPr/>
        </p:nvGrpSpPr>
        <p:grpSpPr bwMode="auto">
          <a:xfrm>
            <a:off x="3416300" y="2279650"/>
            <a:ext cx="3022600" cy="2525713"/>
            <a:chOff x="3622675" y="2222500"/>
            <a:chExt cx="3022600" cy="2525713"/>
          </a:xfrm>
        </p:grpSpPr>
        <p:sp>
          <p:nvSpPr>
            <p:cNvPr id="19" name="Oval 18"/>
            <p:cNvSpPr/>
            <p:nvPr/>
          </p:nvSpPr>
          <p:spPr>
            <a:xfrm flipH="1">
              <a:off x="6335713" y="26352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0" name="Oval 19"/>
            <p:cNvSpPr/>
            <p:nvPr/>
          </p:nvSpPr>
          <p:spPr>
            <a:xfrm flipH="1">
              <a:off x="6207125" y="26812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1" name="Oval 20"/>
            <p:cNvSpPr/>
            <p:nvPr/>
          </p:nvSpPr>
          <p:spPr>
            <a:xfrm flipH="1">
              <a:off x="6313488" y="27289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Oval 21"/>
            <p:cNvSpPr/>
            <p:nvPr/>
          </p:nvSpPr>
          <p:spPr>
            <a:xfrm flipH="1">
              <a:off x="6256338" y="26812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 flipH="1">
              <a:off x="6138863" y="27765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4" name="Oval 23"/>
            <p:cNvSpPr/>
            <p:nvPr/>
          </p:nvSpPr>
          <p:spPr>
            <a:xfrm flipH="1">
              <a:off x="6267450" y="28241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Oval 24"/>
            <p:cNvSpPr/>
            <p:nvPr/>
          </p:nvSpPr>
          <p:spPr>
            <a:xfrm flipH="1">
              <a:off x="6416675" y="311943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7" name="Oval 26"/>
            <p:cNvSpPr/>
            <p:nvPr/>
          </p:nvSpPr>
          <p:spPr>
            <a:xfrm flipH="1">
              <a:off x="5019675" y="31988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 flipH="1">
              <a:off x="4997450" y="38004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 flipH="1">
              <a:off x="6221413" y="33178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 flipH="1">
              <a:off x="6599238" y="29384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 flipH="1">
              <a:off x="5957888" y="2740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2" name="Oval 31"/>
            <p:cNvSpPr/>
            <p:nvPr/>
          </p:nvSpPr>
          <p:spPr>
            <a:xfrm flipH="1">
              <a:off x="6164263" y="28067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 flipH="1">
              <a:off x="5934075" y="30480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 flipH="1">
              <a:off x="5767388" y="32131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 flipH="1">
              <a:off x="3622675" y="45021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" name="Oval 35"/>
            <p:cNvSpPr/>
            <p:nvPr/>
          </p:nvSpPr>
          <p:spPr>
            <a:xfrm flipH="1">
              <a:off x="4362450" y="22225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" name="Oval 36"/>
            <p:cNvSpPr/>
            <p:nvPr/>
          </p:nvSpPr>
          <p:spPr>
            <a:xfrm flipH="1">
              <a:off x="4548188" y="37052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" name="Oval 37"/>
            <p:cNvSpPr/>
            <p:nvPr/>
          </p:nvSpPr>
          <p:spPr>
            <a:xfrm flipH="1">
              <a:off x="6249988" y="297656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" name="Oval 38"/>
            <p:cNvSpPr/>
            <p:nvPr/>
          </p:nvSpPr>
          <p:spPr>
            <a:xfrm flipH="1">
              <a:off x="6272213" y="30718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" name="Oval 39"/>
            <p:cNvSpPr/>
            <p:nvPr/>
          </p:nvSpPr>
          <p:spPr>
            <a:xfrm flipH="1">
              <a:off x="6103938" y="30718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" name="Oval 40"/>
            <p:cNvSpPr/>
            <p:nvPr/>
          </p:nvSpPr>
          <p:spPr>
            <a:xfrm flipH="1">
              <a:off x="6203950" y="31654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" name="Oval 41"/>
            <p:cNvSpPr/>
            <p:nvPr/>
          </p:nvSpPr>
          <p:spPr>
            <a:xfrm flipH="1">
              <a:off x="6183313" y="27876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" name="Oval 42"/>
            <p:cNvSpPr/>
            <p:nvPr/>
          </p:nvSpPr>
          <p:spPr>
            <a:xfrm flipH="1">
              <a:off x="6161088" y="28813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" name="Oval 43"/>
            <p:cNvSpPr/>
            <p:nvPr/>
          </p:nvSpPr>
          <p:spPr>
            <a:xfrm flipH="1">
              <a:off x="6332538" y="29765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" name="Oval 44"/>
            <p:cNvSpPr/>
            <p:nvPr/>
          </p:nvSpPr>
          <p:spPr>
            <a:xfrm flipH="1">
              <a:off x="6118225" y="28432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" name="Oval 45"/>
            <p:cNvSpPr/>
            <p:nvPr/>
          </p:nvSpPr>
          <p:spPr>
            <a:xfrm flipH="1">
              <a:off x="6248400" y="28908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" name="Oval 46"/>
            <p:cNvSpPr/>
            <p:nvPr/>
          </p:nvSpPr>
          <p:spPr>
            <a:xfrm flipH="1">
              <a:off x="6164263" y="28543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" name="Oval 47"/>
            <p:cNvSpPr/>
            <p:nvPr/>
          </p:nvSpPr>
          <p:spPr>
            <a:xfrm flipH="1">
              <a:off x="6140450" y="2949575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" name="Oval 48"/>
            <p:cNvSpPr/>
            <p:nvPr/>
          </p:nvSpPr>
          <p:spPr>
            <a:xfrm flipH="1">
              <a:off x="6030913" y="2740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0" name="Oval 49"/>
            <p:cNvSpPr/>
            <p:nvPr/>
          </p:nvSpPr>
          <p:spPr>
            <a:xfrm flipH="1">
              <a:off x="6054725" y="2833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1" name="Oval 50"/>
            <p:cNvSpPr/>
            <p:nvPr/>
          </p:nvSpPr>
          <p:spPr>
            <a:xfrm flipH="1">
              <a:off x="5986463" y="29289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2" name="Oval 51"/>
            <p:cNvSpPr/>
            <p:nvPr/>
          </p:nvSpPr>
          <p:spPr>
            <a:xfrm flipH="1">
              <a:off x="6115050" y="29765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3" name="Oval 52"/>
            <p:cNvSpPr/>
            <p:nvPr/>
          </p:nvSpPr>
          <p:spPr>
            <a:xfrm flipH="1">
              <a:off x="6030913" y="29400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4" name="Oval 53"/>
            <p:cNvSpPr/>
            <p:nvPr/>
          </p:nvSpPr>
          <p:spPr>
            <a:xfrm flipH="1">
              <a:off x="5975350" y="27876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5" name="Oval 54"/>
            <p:cNvSpPr/>
            <p:nvPr/>
          </p:nvSpPr>
          <p:spPr>
            <a:xfrm flipH="1">
              <a:off x="5822950" y="27400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6" name="Oval 55"/>
            <p:cNvSpPr/>
            <p:nvPr/>
          </p:nvSpPr>
          <p:spPr>
            <a:xfrm flipH="1">
              <a:off x="5845175" y="2833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7" name="Oval 56"/>
            <p:cNvSpPr/>
            <p:nvPr/>
          </p:nvSpPr>
          <p:spPr>
            <a:xfrm flipH="1">
              <a:off x="5953125" y="28813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8" name="Oval 57"/>
            <p:cNvSpPr/>
            <p:nvPr/>
          </p:nvSpPr>
          <p:spPr>
            <a:xfrm flipH="1">
              <a:off x="5776913" y="29289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59" name="Oval 58"/>
            <p:cNvSpPr/>
            <p:nvPr/>
          </p:nvSpPr>
          <p:spPr>
            <a:xfrm flipH="1">
              <a:off x="5907088" y="29765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0" name="Oval 59"/>
            <p:cNvSpPr/>
            <p:nvPr/>
          </p:nvSpPr>
          <p:spPr>
            <a:xfrm flipH="1">
              <a:off x="5822950" y="29400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1" name="Oval 60"/>
            <p:cNvSpPr/>
            <p:nvPr/>
          </p:nvSpPr>
          <p:spPr>
            <a:xfrm flipH="1">
              <a:off x="5800725" y="30337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2" name="Oval 61"/>
            <p:cNvSpPr/>
            <p:nvPr/>
          </p:nvSpPr>
          <p:spPr>
            <a:xfrm flipH="1">
              <a:off x="5815013" y="26082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3" name="Oval 62"/>
            <p:cNvSpPr/>
            <p:nvPr/>
          </p:nvSpPr>
          <p:spPr>
            <a:xfrm flipH="1">
              <a:off x="5791200" y="29162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4" name="Oval 63"/>
            <p:cNvSpPr/>
            <p:nvPr/>
          </p:nvSpPr>
          <p:spPr>
            <a:xfrm flipH="1">
              <a:off x="5842000" y="27971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5" name="Oval 64"/>
            <p:cNvSpPr/>
            <p:nvPr/>
          </p:nvSpPr>
          <p:spPr>
            <a:xfrm flipH="1">
              <a:off x="5832475" y="26558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6" name="Oval 65"/>
            <p:cNvSpPr/>
            <p:nvPr/>
          </p:nvSpPr>
          <p:spPr>
            <a:xfrm flipH="1">
              <a:off x="5680075" y="26082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7" name="Oval 66"/>
            <p:cNvSpPr/>
            <p:nvPr/>
          </p:nvSpPr>
          <p:spPr>
            <a:xfrm flipH="1">
              <a:off x="5702300" y="27019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8" name="Oval 67"/>
            <p:cNvSpPr/>
            <p:nvPr/>
          </p:nvSpPr>
          <p:spPr>
            <a:xfrm flipH="1">
              <a:off x="5810250" y="27495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69" name="Oval 68"/>
            <p:cNvSpPr/>
            <p:nvPr/>
          </p:nvSpPr>
          <p:spPr>
            <a:xfrm flipH="1">
              <a:off x="5634038" y="27971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0" name="Oval 69"/>
            <p:cNvSpPr/>
            <p:nvPr/>
          </p:nvSpPr>
          <p:spPr>
            <a:xfrm flipH="1">
              <a:off x="5764213" y="284480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1" name="Oval 70"/>
            <p:cNvSpPr/>
            <p:nvPr/>
          </p:nvSpPr>
          <p:spPr>
            <a:xfrm flipH="1">
              <a:off x="5680075" y="28082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2" name="Oval 71"/>
            <p:cNvSpPr/>
            <p:nvPr/>
          </p:nvSpPr>
          <p:spPr>
            <a:xfrm flipH="1">
              <a:off x="5657850" y="29019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3" name="Oval 72"/>
            <p:cNvSpPr/>
            <p:nvPr/>
          </p:nvSpPr>
          <p:spPr>
            <a:xfrm flipH="1">
              <a:off x="5784850" y="31527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4" name="Oval 73"/>
            <p:cNvSpPr/>
            <p:nvPr/>
          </p:nvSpPr>
          <p:spPr>
            <a:xfrm flipH="1">
              <a:off x="5762625" y="32956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5" name="Oval 74"/>
            <p:cNvSpPr/>
            <p:nvPr/>
          </p:nvSpPr>
          <p:spPr>
            <a:xfrm flipH="1">
              <a:off x="5945188" y="30908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6" name="Oval 75"/>
            <p:cNvSpPr/>
            <p:nvPr/>
          </p:nvSpPr>
          <p:spPr>
            <a:xfrm flipH="1">
              <a:off x="5594350" y="31289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7" name="Oval 76"/>
            <p:cNvSpPr/>
            <p:nvPr/>
          </p:nvSpPr>
          <p:spPr>
            <a:xfrm flipH="1">
              <a:off x="5618163" y="32242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8" name="Oval 77"/>
            <p:cNvSpPr/>
            <p:nvPr/>
          </p:nvSpPr>
          <p:spPr>
            <a:xfrm flipH="1">
              <a:off x="5678488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79" name="Oval 78"/>
            <p:cNvSpPr/>
            <p:nvPr/>
          </p:nvSpPr>
          <p:spPr>
            <a:xfrm flipH="1">
              <a:off x="5592763" y="30432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0" name="Oval 79"/>
            <p:cNvSpPr/>
            <p:nvPr/>
          </p:nvSpPr>
          <p:spPr>
            <a:xfrm flipH="1">
              <a:off x="6069013" y="31527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1" name="Oval 80"/>
            <p:cNvSpPr/>
            <p:nvPr/>
          </p:nvSpPr>
          <p:spPr>
            <a:xfrm flipH="1">
              <a:off x="6046788" y="3295650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2" name="Oval 81"/>
            <p:cNvSpPr/>
            <p:nvPr/>
          </p:nvSpPr>
          <p:spPr>
            <a:xfrm flipH="1">
              <a:off x="6229350" y="30908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3" name="Oval 82"/>
            <p:cNvSpPr/>
            <p:nvPr/>
          </p:nvSpPr>
          <p:spPr>
            <a:xfrm flipH="1">
              <a:off x="5878513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4" name="Oval 83"/>
            <p:cNvSpPr/>
            <p:nvPr/>
          </p:nvSpPr>
          <p:spPr>
            <a:xfrm flipH="1">
              <a:off x="5902325" y="32242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5" name="Oval 84"/>
            <p:cNvSpPr/>
            <p:nvPr/>
          </p:nvSpPr>
          <p:spPr>
            <a:xfrm flipH="1">
              <a:off x="5962650" y="31289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6" name="Oval 85"/>
            <p:cNvSpPr/>
            <p:nvPr/>
          </p:nvSpPr>
          <p:spPr>
            <a:xfrm flipH="1">
              <a:off x="5876925" y="30432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7" name="Oval 86"/>
            <p:cNvSpPr/>
            <p:nvPr/>
          </p:nvSpPr>
          <p:spPr>
            <a:xfrm flipH="1">
              <a:off x="5653088" y="3267075"/>
              <a:ext cx="44450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8" name="Oval 87"/>
            <p:cNvSpPr/>
            <p:nvPr/>
          </p:nvSpPr>
          <p:spPr>
            <a:xfrm flipH="1">
              <a:off x="5629275" y="34083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89" name="Oval 88"/>
            <p:cNvSpPr/>
            <p:nvPr/>
          </p:nvSpPr>
          <p:spPr>
            <a:xfrm flipH="1">
              <a:off x="5811838" y="32051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0" name="Oval 89"/>
            <p:cNvSpPr/>
            <p:nvPr/>
          </p:nvSpPr>
          <p:spPr>
            <a:xfrm flipH="1">
              <a:off x="5773738" y="29924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1" name="Oval 90"/>
            <p:cNvSpPr/>
            <p:nvPr/>
          </p:nvSpPr>
          <p:spPr>
            <a:xfrm flipH="1">
              <a:off x="6226175" y="25415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2" name="Oval 91"/>
            <p:cNvSpPr/>
            <p:nvPr/>
          </p:nvSpPr>
          <p:spPr>
            <a:xfrm flipH="1">
              <a:off x="5545138" y="32432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3" name="Oval 92"/>
            <p:cNvSpPr/>
            <p:nvPr/>
          </p:nvSpPr>
          <p:spPr>
            <a:xfrm flipH="1">
              <a:off x="5043488" y="33988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4" name="Oval 93"/>
            <p:cNvSpPr/>
            <p:nvPr/>
          </p:nvSpPr>
          <p:spPr>
            <a:xfrm flipH="1">
              <a:off x="5203825" y="2963863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5" name="Oval 94"/>
            <p:cNvSpPr/>
            <p:nvPr/>
          </p:nvSpPr>
          <p:spPr>
            <a:xfrm flipH="1">
              <a:off x="5548313" y="30575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6" name="Oval 95"/>
            <p:cNvSpPr/>
            <p:nvPr/>
          </p:nvSpPr>
          <p:spPr>
            <a:xfrm flipH="1">
              <a:off x="5526088" y="320040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7" name="Oval 96"/>
            <p:cNvSpPr/>
            <p:nvPr/>
          </p:nvSpPr>
          <p:spPr>
            <a:xfrm flipH="1">
              <a:off x="5708650" y="29956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8" name="Oval 97"/>
            <p:cNvSpPr/>
            <p:nvPr/>
          </p:nvSpPr>
          <p:spPr>
            <a:xfrm flipH="1">
              <a:off x="5357813" y="30337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99" name="Oval 98"/>
            <p:cNvSpPr/>
            <p:nvPr/>
          </p:nvSpPr>
          <p:spPr>
            <a:xfrm flipH="1">
              <a:off x="5380038" y="31289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0" name="Oval 99"/>
            <p:cNvSpPr/>
            <p:nvPr/>
          </p:nvSpPr>
          <p:spPr>
            <a:xfrm flipH="1">
              <a:off x="5441950" y="30337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1" name="Oval 100"/>
            <p:cNvSpPr/>
            <p:nvPr/>
          </p:nvSpPr>
          <p:spPr>
            <a:xfrm flipH="1">
              <a:off x="5461000" y="286702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2" name="Oval 101"/>
            <p:cNvSpPr/>
            <p:nvPr/>
          </p:nvSpPr>
          <p:spPr>
            <a:xfrm flipH="1">
              <a:off x="6021388" y="26733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3" name="Oval 102"/>
            <p:cNvSpPr/>
            <p:nvPr/>
          </p:nvSpPr>
          <p:spPr>
            <a:xfrm flipH="1">
              <a:off x="6040438" y="27320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4" name="Oval 103"/>
            <p:cNvSpPr/>
            <p:nvPr/>
          </p:nvSpPr>
          <p:spPr>
            <a:xfrm flipH="1">
              <a:off x="6030913" y="25892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5" name="Oval 104"/>
            <p:cNvSpPr/>
            <p:nvPr/>
          </p:nvSpPr>
          <p:spPr>
            <a:xfrm flipH="1">
              <a:off x="5900738" y="26368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6" name="Oval 105"/>
            <p:cNvSpPr/>
            <p:nvPr/>
          </p:nvSpPr>
          <p:spPr>
            <a:xfrm flipH="1">
              <a:off x="6007100" y="268446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7" name="Oval 106"/>
            <p:cNvSpPr/>
            <p:nvPr/>
          </p:nvSpPr>
          <p:spPr>
            <a:xfrm flipH="1">
              <a:off x="5832475" y="27320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8" name="Oval 107"/>
            <p:cNvSpPr/>
            <p:nvPr/>
          </p:nvSpPr>
          <p:spPr>
            <a:xfrm flipH="1">
              <a:off x="5878513" y="27416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9" name="Oval 108"/>
            <p:cNvSpPr/>
            <p:nvPr/>
          </p:nvSpPr>
          <p:spPr>
            <a:xfrm flipH="1">
              <a:off x="5670550" y="28924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0" name="Oval 109"/>
            <p:cNvSpPr/>
            <p:nvPr/>
          </p:nvSpPr>
          <p:spPr>
            <a:xfrm flipH="1">
              <a:off x="5689600" y="29495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1" name="Oval 110"/>
            <p:cNvSpPr/>
            <p:nvPr/>
          </p:nvSpPr>
          <p:spPr>
            <a:xfrm flipH="1">
              <a:off x="5680075" y="28082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2" name="Oval 111"/>
            <p:cNvSpPr/>
            <p:nvPr/>
          </p:nvSpPr>
          <p:spPr>
            <a:xfrm flipH="1">
              <a:off x="5549900" y="28543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3" name="Oval 112"/>
            <p:cNvSpPr/>
            <p:nvPr/>
          </p:nvSpPr>
          <p:spPr>
            <a:xfrm flipH="1">
              <a:off x="5657850" y="29019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4" name="Oval 113"/>
            <p:cNvSpPr/>
            <p:nvPr/>
          </p:nvSpPr>
          <p:spPr>
            <a:xfrm flipH="1">
              <a:off x="5481638" y="29495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5" name="Oval 114"/>
            <p:cNvSpPr/>
            <p:nvPr/>
          </p:nvSpPr>
          <p:spPr>
            <a:xfrm flipH="1">
              <a:off x="5527675" y="2960688"/>
              <a:ext cx="46038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6" name="Oval 115"/>
            <p:cNvSpPr/>
            <p:nvPr/>
          </p:nvSpPr>
          <p:spPr>
            <a:xfrm flipH="1">
              <a:off x="6019800" y="30067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7" name="Oval 116"/>
            <p:cNvSpPr/>
            <p:nvPr/>
          </p:nvSpPr>
          <p:spPr>
            <a:xfrm flipH="1">
              <a:off x="6040438" y="30638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8" name="Oval 117"/>
            <p:cNvSpPr/>
            <p:nvPr/>
          </p:nvSpPr>
          <p:spPr>
            <a:xfrm flipH="1">
              <a:off x="6029325" y="29225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9" name="Oval 118"/>
            <p:cNvSpPr/>
            <p:nvPr/>
          </p:nvSpPr>
          <p:spPr>
            <a:xfrm flipH="1">
              <a:off x="5900738" y="2970213"/>
              <a:ext cx="46037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0" name="Oval 119"/>
            <p:cNvSpPr/>
            <p:nvPr/>
          </p:nvSpPr>
          <p:spPr>
            <a:xfrm flipH="1">
              <a:off x="6007100" y="30162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1" name="Oval 120"/>
            <p:cNvSpPr/>
            <p:nvPr/>
          </p:nvSpPr>
          <p:spPr>
            <a:xfrm flipH="1">
              <a:off x="5832475" y="306387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2" name="Oval 121"/>
            <p:cNvSpPr/>
            <p:nvPr/>
          </p:nvSpPr>
          <p:spPr>
            <a:xfrm flipH="1">
              <a:off x="5876925" y="30749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3" name="Oval 122"/>
            <p:cNvSpPr/>
            <p:nvPr/>
          </p:nvSpPr>
          <p:spPr>
            <a:xfrm flipH="1">
              <a:off x="4105275" y="28781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4" name="Oval 123"/>
            <p:cNvSpPr/>
            <p:nvPr/>
          </p:nvSpPr>
          <p:spPr>
            <a:xfrm flipH="1">
              <a:off x="4760913" y="47005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5" name="Oval 124"/>
            <p:cNvSpPr/>
            <p:nvPr/>
          </p:nvSpPr>
          <p:spPr>
            <a:xfrm flipH="1">
              <a:off x="4395788" y="4200525"/>
              <a:ext cx="46037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6" name="Oval 125"/>
            <p:cNvSpPr/>
            <p:nvPr/>
          </p:nvSpPr>
          <p:spPr>
            <a:xfrm flipH="1">
              <a:off x="5764213" y="30448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7" name="Oval 126"/>
            <p:cNvSpPr/>
            <p:nvPr/>
          </p:nvSpPr>
          <p:spPr>
            <a:xfrm flipH="1">
              <a:off x="5751513" y="30543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8" name="Oval 127"/>
            <p:cNvSpPr/>
            <p:nvPr/>
          </p:nvSpPr>
          <p:spPr>
            <a:xfrm flipH="1">
              <a:off x="5575300" y="31019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29" name="Oval 128"/>
            <p:cNvSpPr/>
            <p:nvPr/>
          </p:nvSpPr>
          <p:spPr>
            <a:xfrm flipH="1">
              <a:off x="5705475" y="31496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0" name="Oval 129"/>
            <p:cNvSpPr/>
            <p:nvPr/>
          </p:nvSpPr>
          <p:spPr>
            <a:xfrm flipH="1">
              <a:off x="5621338" y="3113088"/>
              <a:ext cx="46037" cy="46037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1" name="Oval 130"/>
            <p:cNvSpPr/>
            <p:nvPr/>
          </p:nvSpPr>
          <p:spPr>
            <a:xfrm flipH="1">
              <a:off x="6454775" y="24955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2" name="Oval 131"/>
            <p:cNvSpPr/>
            <p:nvPr/>
          </p:nvSpPr>
          <p:spPr>
            <a:xfrm flipH="1">
              <a:off x="6400800" y="28257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3" name="Oval 132"/>
            <p:cNvSpPr/>
            <p:nvPr/>
          </p:nvSpPr>
          <p:spPr>
            <a:xfrm flipH="1">
              <a:off x="6423025" y="29210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4" name="Oval 133"/>
            <p:cNvSpPr/>
            <p:nvPr/>
          </p:nvSpPr>
          <p:spPr>
            <a:xfrm flipH="1">
              <a:off x="6354763" y="30146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5" name="Oval 134"/>
            <p:cNvSpPr/>
            <p:nvPr/>
          </p:nvSpPr>
          <p:spPr>
            <a:xfrm flipH="1">
              <a:off x="6483350" y="30622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6" name="Oval 135"/>
            <p:cNvSpPr/>
            <p:nvPr/>
          </p:nvSpPr>
          <p:spPr>
            <a:xfrm flipH="1">
              <a:off x="6400800" y="3025775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7" name="Oval 136"/>
            <p:cNvSpPr/>
            <p:nvPr/>
          </p:nvSpPr>
          <p:spPr>
            <a:xfrm flipH="1">
              <a:off x="6419850" y="28829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8" name="Oval 137"/>
            <p:cNvSpPr/>
            <p:nvPr/>
          </p:nvSpPr>
          <p:spPr>
            <a:xfrm flipH="1">
              <a:off x="6386513" y="28352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9" name="Oval 138"/>
            <p:cNvSpPr/>
            <p:nvPr/>
          </p:nvSpPr>
          <p:spPr>
            <a:xfrm flipH="1">
              <a:off x="6340475" y="29305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0" name="Oval 139"/>
            <p:cNvSpPr/>
            <p:nvPr/>
          </p:nvSpPr>
          <p:spPr>
            <a:xfrm flipH="1">
              <a:off x="6257925" y="28940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1" name="Oval 140"/>
            <p:cNvSpPr/>
            <p:nvPr/>
          </p:nvSpPr>
          <p:spPr>
            <a:xfrm flipH="1">
              <a:off x="6234113" y="29876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2" name="Oval 141"/>
            <p:cNvSpPr/>
            <p:nvPr/>
          </p:nvSpPr>
          <p:spPr>
            <a:xfrm flipH="1">
              <a:off x="6410325" y="2817813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3" name="Oval 142"/>
            <p:cNvSpPr/>
            <p:nvPr/>
          </p:nvSpPr>
          <p:spPr>
            <a:xfrm flipH="1">
              <a:off x="6456363" y="282733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4" name="Oval 143"/>
            <p:cNvSpPr/>
            <p:nvPr/>
          </p:nvSpPr>
          <p:spPr>
            <a:xfrm flipH="1">
              <a:off x="6248400" y="2978150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5" name="Oval 144"/>
            <p:cNvSpPr/>
            <p:nvPr/>
          </p:nvSpPr>
          <p:spPr>
            <a:xfrm flipH="1">
              <a:off x="6267450" y="30353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6" name="Oval 145"/>
            <p:cNvSpPr/>
            <p:nvPr/>
          </p:nvSpPr>
          <p:spPr>
            <a:xfrm flipH="1">
              <a:off x="6257925" y="2894013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7" name="Oval 146"/>
            <p:cNvSpPr/>
            <p:nvPr/>
          </p:nvSpPr>
          <p:spPr>
            <a:xfrm flipH="1">
              <a:off x="6234113" y="29876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8" name="Oval 147"/>
            <p:cNvSpPr/>
            <p:nvPr/>
          </p:nvSpPr>
          <p:spPr>
            <a:xfrm flipH="1">
              <a:off x="6477000" y="30559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49" name="Oval 148"/>
            <p:cNvSpPr/>
            <p:nvPr/>
          </p:nvSpPr>
          <p:spPr>
            <a:xfrm flipH="1">
              <a:off x="5897563" y="30622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0" name="Oval 149"/>
            <p:cNvSpPr/>
            <p:nvPr/>
          </p:nvSpPr>
          <p:spPr>
            <a:xfrm flipH="1">
              <a:off x="5878513" y="321468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1" name="Oval 150"/>
            <p:cNvSpPr/>
            <p:nvPr/>
          </p:nvSpPr>
          <p:spPr>
            <a:xfrm flipH="1">
              <a:off x="5902325" y="33083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2" name="Oval 151"/>
            <p:cNvSpPr/>
            <p:nvPr/>
          </p:nvSpPr>
          <p:spPr>
            <a:xfrm flipH="1">
              <a:off x="5962650" y="321468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3" name="Oval 152"/>
            <p:cNvSpPr/>
            <p:nvPr/>
          </p:nvSpPr>
          <p:spPr>
            <a:xfrm flipH="1">
              <a:off x="6029325" y="306387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4" name="Oval 153"/>
            <p:cNvSpPr/>
            <p:nvPr/>
          </p:nvSpPr>
          <p:spPr>
            <a:xfrm flipH="1">
              <a:off x="6053138" y="3157538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5" name="Oval 154"/>
            <p:cNvSpPr/>
            <p:nvPr/>
          </p:nvSpPr>
          <p:spPr>
            <a:xfrm flipH="1">
              <a:off x="5984875" y="3252788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6" name="Oval 155"/>
            <p:cNvSpPr/>
            <p:nvPr/>
          </p:nvSpPr>
          <p:spPr>
            <a:xfrm flipH="1">
              <a:off x="6113463" y="330041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7" name="Oval 156"/>
            <p:cNvSpPr/>
            <p:nvPr/>
          </p:nvSpPr>
          <p:spPr>
            <a:xfrm flipH="1">
              <a:off x="6029325" y="326390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8" name="Oval 157"/>
            <p:cNvSpPr/>
            <p:nvPr/>
          </p:nvSpPr>
          <p:spPr>
            <a:xfrm flipH="1">
              <a:off x="6049963" y="31210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59" name="Oval 158"/>
            <p:cNvSpPr/>
            <p:nvPr/>
          </p:nvSpPr>
          <p:spPr>
            <a:xfrm flipH="1">
              <a:off x="6016625" y="30734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0" name="Oval 159"/>
            <p:cNvSpPr/>
            <p:nvPr/>
          </p:nvSpPr>
          <p:spPr>
            <a:xfrm flipH="1">
              <a:off x="5970588" y="3168650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1" name="Oval 160"/>
            <p:cNvSpPr/>
            <p:nvPr/>
          </p:nvSpPr>
          <p:spPr>
            <a:xfrm flipH="1">
              <a:off x="5886450" y="31305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2" name="Oval 161"/>
            <p:cNvSpPr/>
            <p:nvPr/>
          </p:nvSpPr>
          <p:spPr>
            <a:xfrm flipH="1">
              <a:off x="6038850" y="3055938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3" name="Oval 162"/>
            <p:cNvSpPr/>
            <p:nvPr/>
          </p:nvSpPr>
          <p:spPr>
            <a:xfrm flipH="1">
              <a:off x="6084888" y="3065463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4" name="Oval 163"/>
            <p:cNvSpPr/>
            <p:nvPr/>
          </p:nvSpPr>
          <p:spPr>
            <a:xfrm flipH="1">
              <a:off x="5897563" y="32734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5" name="Oval 164"/>
            <p:cNvSpPr/>
            <p:nvPr/>
          </p:nvSpPr>
          <p:spPr>
            <a:xfrm flipH="1">
              <a:off x="5886450" y="31305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6" name="Oval 165"/>
            <p:cNvSpPr/>
            <p:nvPr/>
          </p:nvSpPr>
          <p:spPr>
            <a:xfrm flipH="1">
              <a:off x="6107113" y="329247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7" name="Oval 166"/>
            <p:cNvSpPr/>
            <p:nvPr/>
          </p:nvSpPr>
          <p:spPr>
            <a:xfrm flipH="1">
              <a:off x="5332413" y="3489325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8" name="Oval 167"/>
            <p:cNvSpPr/>
            <p:nvPr/>
          </p:nvSpPr>
          <p:spPr>
            <a:xfrm flipH="1">
              <a:off x="5607050" y="306705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69" name="Oval 168"/>
            <p:cNvSpPr/>
            <p:nvPr/>
          </p:nvSpPr>
          <p:spPr>
            <a:xfrm flipH="1">
              <a:off x="5375275" y="3311525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0" name="Oval 169"/>
            <p:cNvSpPr/>
            <p:nvPr/>
          </p:nvSpPr>
          <p:spPr>
            <a:xfrm rot="5400000" flipH="1">
              <a:off x="5753894" y="3998119"/>
              <a:ext cx="46037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1" name="Oval 170"/>
            <p:cNvSpPr/>
            <p:nvPr/>
          </p:nvSpPr>
          <p:spPr>
            <a:xfrm rot="5400000" flipH="1">
              <a:off x="5530851" y="3706812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2" name="Oval 171"/>
            <p:cNvSpPr/>
            <p:nvPr/>
          </p:nvSpPr>
          <p:spPr>
            <a:xfrm rot="5400000" flipH="1">
              <a:off x="5504657" y="3698081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3" name="Oval 172"/>
            <p:cNvSpPr/>
            <p:nvPr/>
          </p:nvSpPr>
          <p:spPr>
            <a:xfrm rot="5400000" flipH="1">
              <a:off x="5530057" y="3790156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4" name="Oval 173"/>
            <p:cNvSpPr/>
            <p:nvPr/>
          </p:nvSpPr>
          <p:spPr>
            <a:xfrm rot="5400000" flipH="1">
              <a:off x="5591176" y="3697287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5" name="Oval 174"/>
            <p:cNvSpPr/>
            <p:nvPr/>
          </p:nvSpPr>
          <p:spPr>
            <a:xfrm rot="5400000" flipH="1">
              <a:off x="5611813" y="3735387"/>
              <a:ext cx="44450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6" name="Oval 175"/>
            <p:cNvSpPr/>
            <p:nvPr/>
          </p:nvSpPr>
          <p:spPr>
            <a:xfrm rot="5400000" flipH="1">
              <a:off x="5739607" y="3783806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7" name="Oval 176"/>
            <p:cNvSpPr/>
            <p:nvPr/>
          </p:nvSpPr>
          <p:spPr>
            <a:xfrm rot="5400000" flipH="1">
              <a:off x="5762625" y="3651250"/>
              <a:ext cx="46038" cy="46038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8" name="Oval 177"/>
            <p:cNvSpPr/>
            <p:nvPr/>
          </p:nvSpPr>
          <p:spPr>
            <a:xfrm rot="5400000" flipH="1">
              <a:off x="5732463" y="3775075"/>
              <a:ext cx="47625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9" name="Oval 178"/>
            <p:cNvSpPr/>
            <p:nvPr/>
          </p:nvSpPr>
          <p:spPr>
            <a:xfrm flipH="1">
              <a:off x="4514850" y="2374900"/>
              <a:ext cx="46038" cy="47625"/>
            </a:xfrm>
            <a:prstGeom prst="ellipse">
              <a:avLst/>
            </a:prstGeom>
            <a:solidFill>
              <a:srgbClr val="008000"/>
            </a:solidFill>
            <a:ln>
              <a:solidFill>
                <a:srgbClr val="008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26989" name="Group 340"/>
          <p:cNvGrpSpPr>
            <a:grpSpLocks/>
          </p:cNvGrpSpPr>
          <p:nvPr/>
        </p:nvGrpSpPr>
        <p:grpSpPr bwMode="auto">
          <a:xfrm>
            <a:off x="3622675" y="2630488"/>
            <a:ext cx="2306638" cy="1844675"/>
            <a:chOff x="3622675" y="2630994"/>
            <a:chExt cx="2306425" cy="1844169"/>
          </a:xfrm>
        </p:grpSpPr>
        <p:sp>
          <p:nvSpPr>
            <p:cNvPr id="342" name="Oval 341"/>
            <p:cNvSpPr/>
            <p:nvPr/>
          </p:nvSpPr>
          <p:spPr>
            <a:xfrm flipV="1">
              <a:off x="3886176" y="4289476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3" name="Oval 342"/>
            <p:cNvSpPr/>
            <p:nvPr/>
          </p:nvSpPr>
          <p:spPr>
            <a:xfrm flipV="1">
              <a:off x="4014752" y="424186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4" name="Oval 343"/>
            <p:cNvSpPr/>
            <p:nvPr/>
          </p:nvSpPr>
          <p:spPr>
            <a:xfrm flipV="1">
              <a:off x="3908399" y="419425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5" name="Oval 344"/>
            <p:cNvSpPr/>
            <p:nvPr/>
          </p:nvSpPr>
          <p:spPr>
            <a:xfrm flipV="1">
              <a:off x="3965543" y="424186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6" name="Oval 345"/>
            <p:cNvSpPr/>
            <p:nvPr/>
          </p:nvSpPr>
          <p:spPr>
            <a:xfrm flipV="1">
              <a:off x="4084595" y="414664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7" name="Oval 346"/>
            <p:cNvSpPr/>
            <p:nvPr/>
          </p:nvSpPr>
          <p:spPr>
            <a:xfrm flipV="1">
              <a:off x="3954432" y="409902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8" name="Oval 347"/>
            <p:cNvSpPr/>
            <p:nvPr/>
          </p:nvSpPr>
          <p:spPr>
            <a:xfrm flipV="1">
              <a:off x="3805221" y="3976825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49" name="Oval 348"/>
            <p:cNvSpPr/>
            <p:nvPr/>
          </p:nvSpPr>
          <p:spPr>
            <a:xfrm flipV="1">
              <a:off x="5202092" y="372448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0" name="Oval 349"/>
            <p:cNvSpPr/>
            <p:nvPr/>
          </p:nvSpPr>
          <p:spPr>
            <a:xfrm flipV="1">
              <a:off x="5224315" y="312298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1" name="Oval 350"/>
            <p:cNvSpPr/>
            <p:nvPr/>
          </p:nvSpPr>
          <p:spPr>
            <a:xfrm flipV="1">
              <a:off x="3981417" y="358640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2" name="Oval 351"/>
            <p:cNvSpPr/>
            <p:nvPr/>
          </p:nvSpPr>
          <p:spPr>
            <a:xfrm flipV="1">
              <a:off x="3622675" y="415616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3" name="Oval 352"/>
            <p:cNvSpPr/>
            <p:nvPr/>
          </p:nvSpPr>
          <p:spPr>
            <a:xfrm flipV="1">
              <a:off x="4263966" y="41831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4" name="Oval 353"/>
            <p:cNvSpPr/>
            <p:nvPr/>
          </p:nvSpPr>
          <p:spPr>
            <a:xfrm flipV="1">
              <a:off x="4057610" y="411648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5" name="Oval 354"/>
            <p:cNvSpPr/>
            <p:nvPr/>
          </p:nvSpPr>
          <p:spPr>
            <a:xfrm flipV="1">
              <a:off x="4287777" y="387525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6" name="Oval 355"/>
            <p:cNvSpPr/>
            <p:nvPr/>
          </p:nvSpPr>
          <p:spPr>
            <a:xfrm flipV="1">
              <a:off x="4435400" y="369115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7" name="Oval 356"/>
            <p:cNvSpPr/>
            <p:nvPr/>
          </p:nvSpPr>
          <p:spPr>
            <a:xfrm flipV="1">
              <a:off x="5883066" y="26309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8" name="Oval 357"/>
            <p:cNvSpPr/>
            <p:nvPr/>
          </p:nvSpPr>
          <p:spPr>
            <a:xfrm flipV="1">
              <a:off x="4957640" y="342770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59" name="Oval 358"/>
            <p:cNvSpPr/>
            <p:nvPr/>
          </p:nvSpPr>
          <p:spPr>
            <a:xfrm flipV="1">
              <a:off x="3973481" y="411807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0" name="Oval 359"/>
            <p:cNvSpPr/>
            <p:nvPr/>
          </p:nvSpPr>
          <p:spPr>
            <a:xfrm flipV="1">
              <a:off x="3949670" y="402284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1" name="Oval 360"/>
            <p:cNvSpPr/>
            <p:nvPr/>
          </p:nvSpPr>
          <p:spPr>
            <a:xfrm flipV="1">
              <a:off x="4098881" y="383240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2" name="Oval 361"/>
            <p:cNvSpPr/>
            <p:nvPr/>
          </p:nvSpPr>
          <p:spPr>
            <a:xfrm flipV="1">
              <a:off x="3998878" y="373876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3" name="Oval 362"/>
            <p:cNvSpPr/>
            <p:nvPr/>
          </p:nvSpPr>
          <p:spPr>
            <a:xfrm flipV="1">
              <a:off x="4038562" y="4137118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4" name="Oval 363"/>
            <p:cNvSpPr/>
            <p:nvPr/>
          </p:nvSpPr>
          <p:spPr>
            <a:xfrm flipV="1">
              <a:off x="4060785" y="40418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5" name="Oval 364"/>
            <p:cNvSpPr/>
            <p:nvPr/>
          </p:nvSpPr>
          <p:spPr>
            <a:xfrm flipV="1">
              <a:off x="3889350" y="411807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6" name="Oval 365"/>
            <p:cNvSpPr/>
            <p:nvPr/>
          </p:nvSpPr>
          <p:spPr>
            <a:xfrm flipV="1">
              <a:off x="4103644" y="407998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7" name="Oval 366"/>
            <p:cNvSpPr/>
            <p:nvPr/>
          </p:nvSpPr>
          <p:spPr>
            <a:xfrm flipV="1">
              <a:off x="3975067" y="420377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8" name="Oval 367"/>
            <p:cNvSpPr/>
            <p:nvPr/>
          </p:nvSpPr>
          <p:spPr>
            <a:xfrm flipV="1">
              <a:off x="4057610" y="406887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69" name="Oval 368"/>
            <p:cNvSpPr/>
            <p:nvPr/>
          </p:nvSpPr>
          <p:spPr>
            <a:xfrm flipV="1">
              <a:off x="4081421" y="3975237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0" name="Oval 369"/>
            <p:cNvSpPr/>
            <p:nvPr/>
          </p:nvSpPr>
          <p:spPr>
            <a:xfrm flipV="1">
              <a:off x="4190948" y="41831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1" name="Oval 370"/>
            <p:cNvSpPr/>
            <p:nvPr/>
          </p:nvSpPr>
          <p:spPr>
            <a:xfrm flipV="1">
              <a:off x="4167138" y="408950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2" name="Oval 371"/>
            <p:cNvSpPr/>
            <p:nvPr/>
          </p:nvSpPr>
          <p:spPr>
            <a:xfrm flipV="1">
              <a:off x="4236981" y="399428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3" name="Oval 372"/>
            <p:cNvSpPr/>
            <p:nvPr/>
          </p:nvSpPr>
          <p:spPr>
            <a:xfrm flipV="1">
              <a:off x="4106818" y="394667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4" name="Oval 373"/>
            <p:cNvSpPr/>
            <p:nvPr/>
          </p:nvSpPr>
          <p:spPr>
            <a:xfrm flipV="1">
              <a:off x="4190948" y="3984760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5" name="Oval 374"/>
            <p:cNvSpPr/>
            <p:nvPr/>
          </p:nvSpPr>
          <p:spPr>
            <a:xfrm flipV="1">
              <a:off x="4246505" y="4137118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6" name="Oval 375"/>
            <p:cNvSpPr/>
            <p:nvPr/>
          </p:nvSpPr>
          <p:spPr>
            <a:xfrm flipV="1">
              <a:off x="4398891" y="418314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7" name="Oval 376"/>
            <p:cNvSpPr/>
            <p:nvPr/>
          </p:nvSpPr>
          <p:spPr>
            <a:xfrm flipV="1">
              <a:off x="4376668" y="408950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8" name="Oval 377"/>
            <p:cNvSpPr/>
            <p:nvPr/>
          </p:nvSpPr>
          <p:spPr>
            <a:xfrm flipV="1">
              <a:off x="4270315" y="404189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79" name="Oval 378"/>
            <p:cNvSpPr/>
            <p:nvPr/>
          </p:nvSpPr>
          <p:spPr>
            <a:xfrm flipV="1">
              <a:off x="4444924" y="399428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0" name="Oval 379"/>
            <p:cNvSpPr/>
            <p:nvPr/>
          </p:nvSpPr>
          <p:spPr>
            <a:xfrm flipV="1">
              <a:off x="4314761" y="394667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1" name="Oval 380"/>
            <p:cNvSpPr/>
            <p:nvPr/>
          </p:nvSpPr>
          <p:spPr>
            <a:xfrm flipV="1">
              <a:off x="4398891" y="3984760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2" name="Oval 381"/>
            <p:cNvSpPr/>
            <p:nvPr/>
          </p:nvSpPr>
          <p:spPr>
            <a:xfrm flipV="1">
              <a:off x="4422701" y="388953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3" name="Oval 382"/>
            <p:cNvSpPr/>
            <p:nvPr/>
          </p:nvSpPr>
          <p:spPr>
            <a:xfrm flipV="1">
              <a:off x="4406828" y="431486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4" name="Oval 383"/>
            <p:cNvSpPr/>
            <p:nvPr/>
          </p:nvSpPr>
          <p:spPr>
            <a:xfrm flipV="1">
              <a:off x="4430638" y="400697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5" name="Oval 384"/>
            <p:cNvSpPr/>
            <p:nvPr/>
          </p:nvSpPr>
          <p:spPr>
            <a:xfrm flipV="1">
              <a:off x="4379843" y="412600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6" name="Oval 385"/>
            <p:cNvSpPr/>
            <p:nvPr/>
          </p:nvSpPr>
          <p:spPr>
            <a:xfrm flipV="1">
              <a:off x="4389367" y="4268845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7" name="Oval 386"/>
            <p:cNvSpPr/>
            <p:nvPr/>
          </p:nvSpPr>
          <p:spPr>
            <a:xfrm flipV="1">
              <a:off x="4541753" y="431486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8" name="Oval 387"/>
            <p:cNvSpPr/>
            <p:nvPr/>
          </p:nvSpPr>
          <p:spPr>
            <a:xfrm flipV="1">
              <a:off x="4519530" y="422123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89" name="Oval 388"/>
            <p:cNvSpPr/>
            <p:nvPr/>
          </p:nvSpPr>
          <p:spPr>
            <a:xfrm flipV="1">
              <a:off x="4413177" y="4173621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0" name="Oval 389"/>
            <p:cNvSpPr/>
            <p:nvPr/>
          </p:nvSpPr>
          <p:spPr>
            <a:xfrm flipV="1">
              <a:off x="4663979" y="412600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1" name="Oval 390"/>
            <p:cNvSpPr/>
            <p:nvPr/>
          </p:nvSpPr>
          <p:spPr>
            <a:xfrm flipV="1">
              <a:off x="4457623" y="407839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2" name="Oval 391"/>
            <p:cNvSpPr/>
            <p:nvPr/>
          </p:nvSpPr>
          <p:spPr>
            <a:xfrm flipV="1">
              <a:off x="4541753" y="4116486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3" name="Oval 392"/>
            <p:cNvSpPr/>
            <p:nvPr/>
          </p:nvSpPr>
          <p:spPr>
            <a:xfrm flipV="1">
              <a:off x="4565563" y="402126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4" name="Oval 393"/>
            <p:cNvSpPr/>
            <p:nvPr/>
          </p:nvSpPr>
          <p:spPr>
            <a:xfrm flipV="1">
              <a:off x="4417940" y="375146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5" name="Oval 394"/>
            <p:cNvSpPr/>
            <p:nvPr/>
          </p:nvSpPr>
          <p:spPr>
            <a:xfrm flipV="1">
              <a:off x="4440163" y="3610212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6" name="Oval 395"/>
            <p:cNvSpPr/>
            <p:nvPr/>
          </p:nvSpPr>
          <p:spPr>
            <a:xfrm flipV="1">
              <a:off x="5837034" y="303093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7" name="Oval 396"/>
            <p:cNvSpPr/>
            <p:nvPr/>
          </p:nvSpPr>
          <p:spPr>
            <a:xfrm flipV="1">
              <a:off x="4703663" y="379431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8" name="Oval 397"/>
            <p:cNvSpPr/>
            <p:nvPr/>
          </p:nvSpPr>
          <p:spPr>
            <a:xfrm flipV="1">
              <a:off x="4681440" y="3699088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99" name="Oval 398"/>
            <p:cNvSpPr/>
            <p:nvPr/>
          </p:nvSpPr>
          <p:spPr>
            <a:xfrm flipV="1">
              <a:off x="4543340" y="379431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0" name="Oval 399"/>
            <p:cNvSpPr/>
            <p:nvPr/>
          </p:nvSpPr>
          <p:spPr>
            <a:xfrm flipV="1">
              <a:off x="4705250" y="388001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1" name="Oval 400"/>
            <p:cNvSpPr/>
            <p:nvPr/>
          </p:nvSpPr>
          <p:spPr>
            <a:xfrm flipV="1">
              <a:off x="4133803" y="375146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2" name="Oval 401"/>
            <p:cNvSpPr/>
            <p:nvPr/>
          </p:nvSpPr>
          <p:spPr>
            <a:xfrm flipV="1">
              <a:off x="4156026" y="3610212"/>
              <a:ext cx="46034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3" name="Oval 402"/>
            <p:cNvSpPr/>
            <p:nvPr/>
          </p:nvSpPr>
          <p:spPr>
            <a:xfrm flipV="1">
              <a:off x="3973481" y="381335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4" name="Oval 403"/>
            <p:cNvSpPr/>
            <p:nvPr/>
          </p:nvSpPr>
          <p:spPr>
            <a:xfrm flipV="1">
              <a:off x="4324285" y="377526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5" name="Oval 404"/>
            <p:cNvSpPr/>
            <p:nvPr/>
          </p:nvSpPr>
          <p:spPr>
            <a:xfrm flipV="1">
              <a:off x="4300475" y="368004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6" name="Oval 405"/>
            <p:cNvSpPr/>
            <p:nvPr/>
          </p:nvSpPr>
          <p:spPr>
            <a:xfrm flipV="1">
              <a:off x="4240156" y="377526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7" name="Oval 406"/>
            <p:cNvSpPr/>
            <p:nvPr/>
          </p:nvSpPr>
          <p:spPr>
            <a:xfrm flipV="1">
              <a:off x="4344921" y="388001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8" name="Oval 407"/>
            <p:cNvSpPr/>
            <p:nvPr/>
          </p:nvSpPr>
          <p:spPr>
            <a:xfrm flipV="1">
              <a:off x="4570325" y="3657824"/>
              <a:ext cx="44446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09" name="Oval 408"/>
            <p:cNvSpPr/>
            <p:nvPr/>
          </p:nvSpPr>
          <p:spPr>
            <a:xfrm flipV="1">
              <a:off x="4592548" y="351498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0" name="Oval 409"/>
            <p:cNvSpPr/>
            <p:nvPr/>
          </p:nvSpPr>
          <p:spPr>
            <a:xfrm flipV="1">
              <a:off x="4390954" y="3699088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1" name="Oval 410"/>
            <p:cNvSpPr/>
            <p:nvPr/>
          </p:nvSpPr>
          <p:spPr>
            <a:xfrm flipV="1">
              <a:off x="4448099" y="393079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2" name="Oval 411"/>
            <p:cNvSpPr/>
            <p:nvPr/>
          </p:nvSpPr>
          <p:spPr>
            <a:xfrm flipV="1">
              <a:off x="3995704" y="438152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3" name="Oval 412"/>
            <p:cNvSpPr/>
            <p:nvPr/>
          </p:nvSpPr>
          <p:spPr>
            <a:xfrm flipV="1">
              <a:off x="4752871" y="368004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4" name="Oval 413"/>
            <p:cNvSpPr/>
            <p:nvPr/>
          </p:nvSpPr>
          <p:spPr>
            <a:xfrm flipV="1">
              <a:off x="5178281" y="352451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5" name="Oval 414"/>
            <p:cNvSpPr/>
            <p:nvPr/>
          </p:nvSpPr>
          <p:spPr>
            <a:xfrm flipV="1">
              <a:off x="5017959" y="3960954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6" name="Oval 415"/>
            <p:cNvSpPr/>
            <p:nvPr/>
          </p:nvSpPr>
          <p:spPr>
            <a:xfrm flipV="1">
              <a:off x="4749696" y="386573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7" name="Oval 416"/>
            <p:cNvSpPr/>
            <p:nvPr/>
          </p:nvSpPr>
          <p:spPr>
            <a:xfrm flipV="1">
              <a:off x="4773507" y="372289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8" name="Oval 417"/>
            <p:cNvSpPr/>
            <p:nvPr/>
          </p:nvSpPr>
          <p:spPr>
            <a:xfrm flipV="1">
              <a:off x="4513181" y="392762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19" name="Oval 418"/>
            <p:cNvSpPr/>
            <p:nvPr/>
          </p:nvSpPr>
          <p:spPr>
            <a:xfrm flipV="1">
              <a:off x="4940178" y="388953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0" name="Oval 419"/>
            <p:cNvSpPr/>
            <p:nvPr/>
          </p:nvSpPr>
          <p:spPr>
            <a:xfrm flipV="1">
              <a:off x="4917955" y="379431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1" name="Oval 420"/>
            <p:cNvSpPr/>
            <p:nvPr/>
          </p:nvSpPr>
          <p:spPr>
            <a:xfrm flipV="1">
              <a:off x="4856049" y="388953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2" name="Oval 421"/>
            <p:cNvSpPr/>
            <p:nvPr/>
          </p:nvSpPr>
          <p:spPr>
            <a:xfrm flipV="1">
              <a:off x="4838588" y="4056178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3" name="Oval 422"/>
            <p:cNvSpPr/>
            <p:nvPr/>
          </p:nvSpPr>
          <p:spPr>
            <a:xfrm flipV="1">
              <a:off x="4200472" y="42498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4" name="Oval 423"/>
            <p:cNvSpPr/>
            <p:nvPr/>
          </p:nvSpPr>
          <p:spPr>
            <a:xfrm flipV="1">
              <a:off x="4181423" y="4191078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5" name="Oval 424"/>
            <p:cNvSpPr/>
            <p:nvPr/>
          </p:nvSpPr>
          <p:spPr>
            <a:xfrm flipV="1">
              <a:off x="4190948" y="433391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6" name="Oval 425"/>
            <p:cNvSpPr/>
            <p:nvPr/>
          </p:nvSpPr>
          <p:spPr>
            <a:xfrm flipV="1">
              <a:off x="4321110" y="428630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7" name="Oval 426"/>
            <p:cNvSpPr/>
            <p:nvPr/>
          </p:nvSpPr>
          <p:spPr>
            <a:xfrm flipV="1">
              <a:off x="4214758" y="423869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8" name="Oval 427"/>
            <p:cNvSpPr/>
            <p:nvPr/>
          </p:nvSpPr>
          <p:spPr>
            <a:xfrm flipV="1">
              <a:off x="4389367" y="419107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29" name="Oval 428"/>
            <p:cNvSpPr/>
            <p:nvPr/>
          </p:nvSpPr>
          <p:spPr>
            <a:xfrm flipV="1">
              <a:off x="4343333" y="418155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0" name="Oval 429"/>
            <p:cNvSpPr/>
            <p:nvPr/>
          </p:nvSpPr>
          <p:spPr>
            <a:xfrm flipV="1">
              <a:off x="4551277" y="403078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1" name="Oval 430"/>
            <p:cNvSpPr/>
            <p:nvPr/>
          </p:nvSpPr>
          <p:spPr>
            <a:xfrm flipV="1">
              <a:off x="4532229" y="397365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2" name="Oval 431"/>
            <p:cNvSpPr/>
            <p:nvPr/>
          </p:nvSpPr>
          <p:spPr>
            <a:xfrm flipV="1">
              <a:off x="4541753" y="4116486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3" name="Oval 432"/>
            <p:cNvSpPr/>
            <p:nvPr/>
          </p:nvSpPr>
          <p:spPr>
            <a:xfrm flipV="1">
              <a:off x="4748109" y="406887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4" name="Oval 433"/>
            <p:cNvSpPr/>
            <p:nvPr/>
          </p:nvSpPr>
          <p:spPr>
            <a:xfrm flipV="1">
              <a:off x="4565563" y="4021263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5" name="Oval 434"/>
            <p:cNvSpPr/>
            <p:nvPr/>
          </p:nvSpPr>
          <p:spPr>
            <a:xfrm flipV="1">
              <a:off x="4816365" y="397365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6" name="Oval 435"/>
            <p:cNvSpPr/>
            <p:nvPr/>
          </p:nvSpPr>
          <p:spPr>
            <a:xfrm flipV="1">
              <a:off x="4770332" y="3964128"/>
              <a:ext cx="46033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7" name="Oval 436"/>
            <p:cNvSpPr/>
            <p:nvPr/>
          </p:nvSpPr>
          <p:spPr>
            <a:xfrm flipV="1">
              <a:off x="4202059" y="391651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8" name="Oval 437"/>
            <p:cNvSpPr/>
            <p:nvPr/>
          </p:nvSpPr>
          <p:spPr>
            <a:xfrm flipV="1">
              <a:off x="4181423" y="3859382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39" name="Oval 438"/>
            <p:cNvSpPr/>
            <p:nvPr/>
          </p:nvSpPr>
          <p:spPr>
            <a:xfrm flipV="1">
              <a:off x="4192535" y="400063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0" name="Oval 439"/>
            <p:cNvSpPr/>
            <p:nvPr/>
          </p:nvSpPr>
          <p:spPr>
            <a:xfrm flipV="1">
              <a:off x="4321110" y="3954606"/>
              <a:ext cx="46034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1" name="Oval 440"/>
            <p:cNvSpPr/>
            <p:nvPr/>
          </p:nvSpPr>
          <p:spPr>
            <a:xfrm flipV="1">
              <a:off x="4214758" y="3906994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2" name="Oval 441"/>
            <p:cNvSpPr/>
            <p:nvPr/>
          </p:nvSpPr>
          <p:spPr>
            <a:xfrm flipV="1">
              <a:off x="4390954" y="385938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3" name="Oval 442"/>
            <p:cNvSpPr/>
            <p:nvPr/>
          </p:nvSpPr>
          <p:spPr>
            <a:xfrm flipV="1">
              <a:off x="4325873" y="382922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4" name="Oval 443"/>
            <p:cNvSpPr/>
            <p:nvPr/>
          </p:nvSpPr>
          <p:spPr>
            <a:xfrm flipV="1">
              <a:off x="5400511" y="4254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5" name="Oval 444"/>
            <p:cNvSpPr/>
            <p:nvPr/>
          </p:nvSpPr>
          <p:spPr>
            <a:xfrm flipV="1">
              <a:off x="5110026" y="2934123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6" name="Oval 445"/>
            <p:cNvSpPr/>
            <p:nvPr/>
          </p:nvSpPr>
          <p:spPr>
            <a:xfrm flipV="1">
              <a:off x="4457623" y="387842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7" name="Oval 446"/>
            <p:cNvSpPr/>
            <p:nvPr/>
          </p:nvSpPr>
          <p:spPr>
            <a:xfrm flipV="1">
              <a:off x="4470322" y="386890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8" name="Oval 447"/>
            <p:cNvSpPr/>
            <p:nvPr/>
          </p:nvSpPr>
          <p:spPr>
            <a:xfrm flipV="1">
              <a:off x="4722711" y="382129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49" name="Oval 448"/>
            <p:cNvSpPr/>
            <p:nvPr/>
          </p:nvSpPr>
          <p:spPr>
            <a:xfrm flipV="1">
              <a:off x="4497307" y="375463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0" name="Oval 449"/>
            <p:cNvSpPr/>
            <p:nvPr/>
          </p:nvSpPr>
          <p:spPr>
            <a:xfrm flipV="1">
              <a:off x="4676678" y="3811770"/>
              <a:ext cx="46034" cy="46024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1" name="Oval 450"/>
            <p:cNvSpPr/>
            <p:nvPr/>
          </p:nvSpPr>
          <p:spPr>
            <a:xfrm flipV="1">
              <a:off x="3767125" y="4429138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2" name="Oval 451"/>
            <p:cNvSpPr/>
            <p:nvPr/>
          </p:nvSpPr>
          <p:spPr>
            <a:xfrm flipV="1">
              <a:off x="3822682" y="4097442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3" name="Oval 452"/>
            <p:cNvSpPr/>
            <p:nvPr/>
          </p:nvSpPr>
          <p:spPr>
            <a:xfrm flipV="1">
              <a:off x="3798872" y="417362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4" name="Oval 453"/>
            <p:cNvSpPr/>
            <p:nvPr/>
          </p:nvSpPr>
          <p:spPr>
            <a:xfrm flipV="1">
              <a:off x="3867127" y="407998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5" name="Oval 454"/>
            <p:cNvSpPr/>
            <p:nvPr/>
          </p:nvSpPr>
          <p:spPr>
            <a:xfrm flipV="1">
              <a:off x="3738552" y="4032371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6" name="Oval 455"/>
            <p:cNvSpPr/>
            <p:nvPr/>
          </p:nvSpPr>
          <p:spPr>
            <a:xfrm flipV="1">
              <a:off x="3822682" y="406887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7" name="Oval 456"/>
            <p:cNvSpPr/>
            <p:nvPr/>
          </p:nvSpPr>
          <p:spPr>
            <a:xfrm flipV="1">
              <a:off x="3802046" y="421171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8" name="Oval 457"/>
            <p:cNvSpPr/>
            <p:nvPr/>
          </p:nvSpPr>
          <p:spPr>
            <a:xfrm flipV="1">
              <a:off x="3835380" y="408791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59" name="Oval 458"/>
            <p:cNvSpPr/>
            <p:nvPr/>
          </p:nvSpPr>
          <p:spPr>
            <a:xfrm flipV="1">
              <a:off x="3881414" y="416409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0" name="Oval 459"/>
            <p:cNvSpPr/>
            <p:nvPr/>
          </p:nvSpPr>
          <p:spPr>
            <a:xfrm flipV="1">
              <a:off x="3965543" y="420060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1" name="Oval 460"/>
            <p:cNvSpPr/>
            <p:nvPr/>
          </p:nvSpPr>
          <p:spPr>
            <a:xfrm flipV="1">
              <a:off x="3987766" y="3935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2" name="Oval 461"/>
            <p:cNvSpPr/>
            <p:nvPr/>
          </p:nvSpPr>
          <p:spPr>
            <a:xfrm flipV="1">
              <a:off x="3811571" y="410537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3" name="Oval 462"/>
            <p:cNvSpPr/>
            <p:nvPr/>
          </p:nvSpPr>
          <p:spPr>
            <a:xfrm flipV="1">
              <a:off x="3767125" y="4095854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4" name="Oval 463"/>
            <p:cNvSpPr/>
            <p:nvPr/>
          </p:nvSpPr>
          <p:spPr>
            <a:xfrm flipV="1">
              <a:off x="3975067" y="411648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5" name="Oval 464"/>
            <p:cNvSpPr/>
            <p:nvPr/>
          </p:nvSpPr>
          <p:spPr>
            <a:xfrm flipV="1">
              <a:off x="3954432" y="405935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6" name="Oval 465"/>
            <p:cNvSpPr/>
            <p:nvPr/>
          </p:nvSpPr>
          <p:spPr>
            <a:xfrm flipV="1">
              <a:off x="3965543" y="4200600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7" name="Oval 466"/>
            <p:cNvSpPr/>
            <p:nvPr/>
          </p:nvSpPr>
          <p:spPr>
            <a:xfrm flipV="1">
              <a:off x="3987766" y="393556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8" name="Oval 467"/>
            <p:cNvSpPr/>
            <p:nvPr/>
          </p:nvSpPr>
          <p:spPr>
            <a:xfrm flipV="1">
              <a:off x="3744902" y="403872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69" name="Oval 468"/>
            <p:cNvSpPr/>
            <p:nvPr/>
          </p:nvSpPr>
          <p:spPr>
            <a:xfrm flipV="1">
              <a:off x="4324285" y="386096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0" name="Oval 469"/>
            <p:cNvSpPr/>
            <p:nvPr/>
          </p:nvSpPr>
          <p:spPr>
            <a:xfrm flipV="1">
              <a:off x="4324285" y="3689566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1" name="Oval 470"/>
            <p:cNvSpPr/>
            <p:nvPr/>
          </p:nvSpPr>
          <p:spPr>
            <a:xfrm flipV="1">
              <a:off x="4300475" y="3595929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2" name="Oval 471"/>
            <p:cNvSpPr/>
            <p:nvPr/>
          </p:nvSpPr>
          <p:spPr>
            <a:xfrm flipV="1">
              <a:off x="4240156" y="3689566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3" name="Oval 472"/>
            <p:cNvSpPr/>
            <p:nvPr/>
          </p:nvSpPr>
          <p:spPr>
            <a:xfrm flipV="1">
              <a:off x="4192535" y="3859382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4" name="Oval 473"/>
            <p:cNvSpPr/>
            <p:nvPr/>
          </p:nvSpPr>
          <p:spPr>
            <a:xfrm flipV="1">
              <a:off x="4149676" y="37467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5" name="Oval 474"/>
            <p:cNvSpPr/>
            <p:nvPr/>
          </p:nvSpPr>
          <p:spPr>
            <a:xfrm flipV="1">
              <a:off x="4219520" y="3651476"/>
              <a:ext cx="44446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6" name="Oval 475"/>
            <p:cNvSpPr/>
            <p:nvPr/>
          </p:nvSpPr>
          <p:spPr>
            <a:xfrm flipV="1">
              <a:off x="4089357" y="360386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7" name="Oval 476"/>
            <p:cNvSpPr/>
            <p:nvPr/>
          </p:nvSpPr>
          <p:spPr>
            <a:xfrm flipV="1">
              <a:off x="4173487" y="3641954"/>
              <a:ext cx="46033" cy="46025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8" name="Oval 477"/>
            <p:cNvSpPr/>
            <p:nvPr/>
          </p:nvSpPr>
          <p:spPr>
            <a:xfrm flipV="1">
              <a:off x="4152851" y="3783203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79" name="Oval 478"/>
            <p:cNvSpPr/>
            <p:nvPr/>
          </p:nvSpPr>
          <p:spPr>
            <a:xfrm flipV="1">
              <a:off x="4186186" y="3830815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0" name="Oval 479"/>
            <p:cNvSpPr/>
            <p:nvPr/>
          </p:nvSpPr>
          <p:spPr>
            <a:xfrm flipV="1">
              <a:off x="4232219" y="3735591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1" name="Oval 480"/>
            <p:cNvSpPr/>
            <p:nvPr/>
          </p:nvSpPr>
          <p:spPr>
            <a:xfrm flipV="1">
              <a:off x="4316349" y="377368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2" name="Oval 481"/>
            <p:cNvSpPr/>
            <p:nvPr/>
          </p:nvSpPr>
          <p:spPr>
            <a:xfrm flipV="1">
              <a:off x="4183011" y="3867317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3" name="Oval 482"/>
            <p:cNvSpPr/>
            <p:nvPr/>
          </p:nvSpPr>
          <p:spPr>
            <a:xfrm flipV="1">
              <a:off x="4136978" y="3857794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4" name="Oval 483"/>
            <p:cNvSpPr/>
            <p:nvPr/>
          </p:nvSpPr>
          <p:spPr>
            <a:xfrm flipV="1">
              <a:off x="4305237" y="3630845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5" name="Oval 484"/>
            <p:cNvSpPr/>
            <p:nvPr/>
          </p:nvSpPr>
          <p:spPr>
            <a:xfrm flipV="1">
              <a:off x="5597343" y="2910317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6" name="Oval 485"/>
            <p:cNvSpPr/>
            <p:nvPr/>
          </p:nvSpPr>
          <p:spPr>
            <a:xfrm flipV="1">
              <a:off x="4095706" y="3611800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7" name="Oval 486"/>
            <p:cNvSpPr/>
            <p:nvPr/>
          </p:nvSpPr>
          <p:spPr>
            <a:xfrm flipV="1">
              <a:off x="4889383" y="3434049"/>
              <a:ext cx="46034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8" name="Oval 487"/>
            <p:cNvSpPr/>
            <p:nvPr/>
          </p:nvSpPr>
          <p:spPr>
            <a:xfrm flipV="1">
              <a:off x="4690964" y="3856208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89" name="Oval 488"/>
            <p:cNvSpPr/>
            <p:nvPr/>
          </p:nvSpPr>
          <p:spPr>
            <a:xfrm flipV="1">
              <a:off x="4922718" y="3611800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0" name="Oval 489"/>
            <p:cNvSpPr/>
            <p:nvPr/>
          </p:nvSpPr>
          <p:spPr>
            <a:xfrm rot="5400000" flipV="1">
              <a:off x="4923516" y="3239629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1" name="Oval 490"/>
            <p:cNvSpPr/>
            <p:nvPr/>
          </p:nvSpPr>
          <p:spPr>
            <a:xfrm rot="5400000" flipV="1">
              <a:off x="4693349" y="3369768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2" name="Oval 491"/>
            <p:cNvSpPr/>
            <p:nvPr/>
          </p:nvSpPr>
          <p:spPr>
            <a:xfrm rot="5400000" flipV="1">
              <a:off x="5201302" y="3341201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3" name="Oval 492"/>
            <p:cNvSpPr/>
            <p:nvPr/>
          </p:nvSpPr>
          <p:spPr>
            <a:xfrm rot="5400000" flipV="1">
              <a:off x="4693349" y="3285653"/>
              <a:ext cx="46025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4" name="Oval 493"/>
            <p:cNvSpPr/>
            <p:nvPr/>
          </p:nvSpPr>
          <p:spPr>
            <a:xfrm rot="5400000" flipV="1">
              <a:off x="4633030" y="3379290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5" name="Oval 494"/>
            <p:cNvSpPr/>
            <p:nvPr/>
          </p:nvSpPr>
          <p:spPr>
            <a:xfrm rot="5400000" flipV="1">
              <a:off x="4611601" y="3340407"/>
              <a:ext cx="44438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6" name="Oval 495"/>
            <p:cNvSpPr/>
            <p:nvPr/>
          </p:nvSpPr>
          <p:spPr>
            <a:xfrm rot="5400000" flipV="1">
              <a:off x="4482232" y="3293589"/>
              <a:ext cx="46024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7" name="Oval 496"/>
            <p:cNvSpPr/>
            <p:nvPr/>
          </p:nvSpPr>
          <p:spPr>
            <a:xfrm rot="5400000" flipV="1">
              <a:off x="4459215" y="3426109"/>
              <a:ext cx="46025" cy="46033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8" name="Oval 497"/>
            <p:cNvSpPr/>
            <p:nvPr/>
          </p:nvSpPr>
          <p:spPr>
            <a:xfrm rot="5400000" flipV="1">
              <a:off x="5353688" y="3301524"/>
              <a:ext cx="46025" cy="47621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499" name="Oval 498"/>
            <p:cNvSpPr/>
            <p:nvPr/>
          </p:nvSpPr>
          <p:spPr>
            <a:xfrm flipV="1">
              <a:off x="5573533" y="3983173"/>
              <a:ext cx="46033" cy="47612"/>
            </a:xfrm>
            <a:prstGeom prst="ellipse">
              <a:avLst/>
            </a:prstGeom>
            <a:solidFill>
              <a:schemeClr val="accent6"/>
            </a:solidFill>
            <a:ln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 eaLnBrk="1" hangingPunct="1">
              <a:defRPr/>
            </a:pPr>
            <a:r>
              <a:rPr lang="en-US" dirty="0" smtClean="0"/>
              <a:t>Semantic codes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www.legitimationcodetheory.com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6544D9A-F06E-C545-A217-858E5AFD928C}" type="slidenum">
              <a:rPr lang="en-US"/>
              <a:pPr>
                <a:defRPr/>
              </a:pPr>
              <a:t>48</a:t>
            </a:fld>
            <a:endParaRPr lang="en-US" dirty="0"/>
          </a:p>
        </p:txBody>
      </p:sp>
      <p:grpSp>
        <p:nvGrpSpPr>
          <p:cNvPr id="128005" name="Group 3"/>
          <p:cNvGrpSpPr>
            <a:grpSpLocks/>
          </p:cNvGrpSpPr>
          <p:nvPr/>
        </p:nvGrpSpPr>
        <p:grpSpPr bwMode="auto">
          <a:xfrm>
            <a:off x="5121275" y="1485900"/>
            <a:ext cx="660400" cy="4419600"/>
            <a:chOff x="3264" y="912"/>
            <a:chExt cx="416" cy="2784"/>
          </a:xfrm>
        </p:grpSpPr>
        <p:sp>
          <p:nvSpPr>
            <p:cNvPr id="128017" name="Line 4"/>
            <p:cNvSpPr>
              <a:spLocks noChangeShapeType="1"/>
            </p:cNvSpPr>
            <p:nvPr/>
          </p:nvSpPr>
          <p:spPr bwMode="auto">
            <a:xfrm>
              <a:off x="3264" y="912"/>
              <a:ext cx="0" cy="2784"/>
            </a:xfrm>
            <a:prstGeom prst="line">
              <a:avLst/>
            </a:prstGeom>
            <a:noFill/>
            <a:ln w="1905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18" name="Text Box 5"/>
            <p:cNvSpPr txBox="1">
              <a:spLocks noChangeArrowheads="1"/>
            </p:cNvSpPr>
            <p:nvPr/>
          </p:nvSpPr>
          <p:spPr bwMode="auto">
            <a:xfrm>
              <a:off x="3273" y="912"/>
              <a:ext cx="407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SG–</a:t>
              </a:r>
            </a:p>
          </p:txBody>
        </p:sp>
        <p:sp>
          <p:nvSpPr>
            <p:cNvPr id="128019" name="Text Box 6"/>
            <p:cNvSpPr txBox="1">
              <a:spLocks noChangeArrowheads="1"/>
            </p:cNvSpPr>
            <p:nvPr/>
          </p:nvSpPr>
          <p:spPr bwMode="auto">
            <a:xfrm>
              <a:off x="3264" y="3374"/>
              <a:ext cx="41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 wrap="none"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SG+</a:t>
              </a:r>
            </a:p>
          </p:txBody>
        </p:sp>
      </p:grpSp>
      <p:grpSp>
        <p:nvGrpSpPr>
          <p:cNvPr id="128006" name="Group 7"/>
          <p:cNvGrpSpPr>
            <a:grpSpLocks/>
          </p:cNvGrpSpPr>
          <p:nvPr/>
        </p:nvGrpSpPr>
        <p:grpSpPr bwMode="auto">
          <a:xfrm>
            <a:off x="2847975" y="3543300"/>
            <a:ext cx="4495800" cy="400050"/>
            <a:chOff x="1536" y="2208"/>
            <a:chExt cx="3429" cy="252"/>
          </a:xfrm>
        </p:grpSpPr>
        <p:sp>
          <p:nvSpPr>
            <p:cNvPr id="128014" name="Line 8"/>
            <p:cNvSpPr>
              <a:spLocks noChangeShapeType="1"/>
            </p:cNvSpPr>
            <p:nvPr/>
          </p:nvSpPr>
          <p:spPr bwMode="auto">
            <a:xfrm>
              <a:off x="1536" y="2208"/>
              <a:ext cx="3408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triangle" w="lg" len="lg"/>
              <a:tailEnd type="triangle" w="lg" len="lg"/>
            </a:ln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8015" name="Text Box 9"/>
            <p:cNvSpPr txBox="1">
              <a:spLocks noChangeArrowheads="1"/>
            </p:cNvSpPr>
            <p:nvPr/>
          </p:nvSpPr>
          <p:spPr bwMode="auto">
            <a:xfrm>
              <a:off x="4432" y="2208"/>
              <a:ext cx="533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SD+</a:t>
              </a:r>
            </a:p>
          </p:txBody>
        </p:sp>
        <p:sp>
          <p:nvSpPr>
            <p:cNvPr id="128016" name="Text Box 10"/>
            <p:cNvSpPr txBox="1">
              <a:spLocks noChangeArrowheads="1"/>
            </p:cNvSpPr>
            <p:nvPr/>
          </p:nvSpPr>
          <p:spPr bwMode="auto">
            <a:xfrm>
              <a:off x="1536" y="2208"/>
              <a:ext cx="604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</p:spPr>
          <p:txBody>
            <a:bodyPr>
              <a:prstTxWarp prst="textNoShape">
                <a:avLst/>
              </a:prstTxWarp>
              <a:spAutoFit/>
            </a:bodyPr>
            <a:lstStyle/>
            <a:p>
              <a:r>
                <a:rPr lang="en-US" sz="2000">
                  <a:solidFill>
                    <a:schemeClr val="tx2"/>
                  </a:solidFill>
                  <a:latin typeface="Times New Roman" charset="0"/>
                  <a:ea typeface="Times New Roman" charset="0"/>
                  <a:cs typeface="Times New Roman" charset="0"/>
                </a:rPr>
                <a:t>SD–</a:t>
              </a:r>
            </a:p>
          </p:txBody>
        </p:sp>
      </p:grpSp>
      <p:sp>
        <p:nvSpPr>
          <p:cNvPr id="128007" name="Text Box 11"/>
          <p:cNvSpPr txBox="1">
            <a:spLocks noChangeArrowheads="1"/>
          </p:cNvSpPr>
          <p:nvPr/>
        </p:nvSpPr>
        <p:spPr bwMode="auto">
          <a:xfrm>
            <a:off x="5619750" y="2265363"/>
            <a:ext cx="1363663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rhizomatic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8008" name="Text Box 12"/>
          <p:cNvSpPr txBox="1">
            <a:spLocks noChangeArrowheads="1"/>
          </p:cNvSpPr>
          <p:nvPr/>
        </p:nvSpPr>
        <p:spPr bwMode="auto">
          <a:xfrm>
            <a:off x="5694363" y="4252913"/>
            <a:ext cx="1289050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figurative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8009" name="Text Box 13"/>
          <p:cNvSpPr txBox="1">
            <a:spLocks noChangeArrowheads="1"/>
          </p:cNvSpPr>
          <p:nvPr/>
        </p:nvSpPr>
        <p:spPr bwMode="auto">
          <a:xfrm>
            <a:off x="3503613" y="2265363"/>
            <a:ext cx="798512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motif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128010" name="Text Box 14"/>
          <p:cNvSpPr txBox="1">
            <a:spLocks noChangeArrowheads="1"/>
          </p:cNvSpPr>
          <p:nvPr/>
        </p:nvSpPr>
        <p:spPr bwMode="auto">
          <a:xfrm>
            <a:off x="3416300" y="4252913"/>
            <a:ext cx="1049338" cy="7080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prosaic</a:t>
            </a:r>
          </a:p>
          <a:p>
            <a:pPr algn="ctr"/>
            <a:r>
              <a:rPr lang="en-US" sz="2000" i="1">
                <a:solidFill>
                  <a:schemeClr val="accent1"/>
                </a:solidFill>
                <a:latin typeface="Times New Roman" charset="0"/>
                <a:ea typeface="Times New Roman" charset="0"/>
                <a:cs typeface="Times New Roman" charset="0"/>
              </a:rPr>
              <a:t>code</a:t>
            </a:r>
          </a:p>
        </p:txBody>
      </p:sp>
      <p:sp>
        <p:nvSpPr>
          <p:cNvPr id="26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sp>
        <p:nvSpPr>
          <p:cNvPr id="338" name="Oval 337"/>
          <p:cNvSpPr/>
          <p:nvPr/>
        </p:nvSpPr>
        <p:spPr>
          <a:xfrm>
            <a:off x="5224463" y="2532063"/>
            <a:ext cx="1214437" cy="923925"/>
          </a:xfrm>
          <a:prstGeom prst="ellipse">
            <a:avLst/>
          </a:prstGeom>
          <a:noFill/>
          <a:ln w="25400">
            <a:solidFill>
              <a:srgbClr val="008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339" name="Oval 338"/>
          <p:cNvSpPr/>
          <p:nvPr/>
        </p:nvSpPr>
        <p:spPr>
          <a:xfrm>
            <a:off x="3708400" y="3571875"/>
            <a:ext cx="1214438" cy="925513"/>
          </a:xfrm>
          <a:prstGeom prst="ellipse">
            <a:avLst/>
          </a:prstGeom>
          <a:noFill/>
          <a:ln w="25400">
            <a:solidFill>
              <a:schemeClr val="accent6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Semantic density profile</a:t>
            </a:r>
            <a:endParaRPr lang="en-US" dirty="0"/>
          </a:p>
        </p:txBody>
      </p:sp>
      <p:sp>
        <p:nvSpPr>
          <p:cNvPr id="12902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6431B55-06DB-084D-8070-D7A9BC5C63D7}" type="slidenum">
              <a:rPr lang="en-US"/>
              <a:pPr>
                <a:defRPr/>
              </a:pPr>
              <a:t>49</a:t>
            </a:fld>
            <a:endParaRPr lang="en-US" dirty="0"/>
          </a:p>
        </p:txBody>
      </p:sp>
      <p:cxnSp>
        <p:nvCxnSpPr>
          <p:cNvPr id="129030" name="Straight Connector 25"/>
          <p:cNvCxnSpPr>
            <a:cxnSpLocks noChangeShapeType="1"/>
          </p:cNvCxnSpPr>
          <p:nvPr/>
        </p:nvCxnSpPr>
        <p:spPr bwMode="auto">
          <a:xfrm>
            <a:off x="2349500" y="5127625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29031" name="TextBox 29"/>
          <p:cNvSpPr txBox="1">
            <a:spLocks noChangeArrowheads="1"/>
          </p:cNvSpPr>
          <p:nvPr/>
        </p:nvSpPr>
        <p:spPr bwMode="auto">
          <a:xfrm>
            <a:off x="7361238" y="5124450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29032" name="Straight Connector 22"/>
          <p:cNvCxnSpPr>
            <a:cxnSpLocks noChangeShapeType="1"/>
          </p:cNvCxnSpPr>
          <p:nvPr/>
        </p:nvCxnSpPr>
        <p:spPr bwMode="auto">
          <a:xfrm rot="5400000">
            <a:off x="957263" y="3736975"/>
            <a:ext cx="2789238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29033" name="TextBox 15"/>
          <p:cNvSpPr txBox="1">
            <a:spLocks noChangeArrowheads="1"/>
          </p:cNvSpPr>
          <p:nvPr/>
        </p:nvSpPr>
        <p:spPr bwMode="auto">
          <a:xfrm>
            <a:off x="1558925" y="4729163"/>
            <a:ext cx="79216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29034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  <p:sp>
        <p:nvSpPr>
          <p:cNvPr id="173" name="Freeform 172"/>
          <p:cNvSpPr>
            <a:spLocks noChangeArrowheads="1"/>
          </p:cNvSpPr>
          <p:nvPr/>
        </p:nvSpPr>
        <p:spPr bwMode="auto">
          <a:xfrm flipH="1" flipV="1">
            <a:off x="2376488" y="2552700"/>
            <a:ext cx="5684837" cy="1952625"/>
          </a:xfrm>
          <a:custGeom>
            <a:avLst/>
            <a:gdLst>
              <a:gd name="T0" fmla="*/ 0 w 6179896"/>
              <a:gd name="T1" fmla="*/ 1584284 h 1951684"/>
              <a:gd name="T2" fmla="*/ 1754676 w 6179896"/>
              <a:gd name="T3" fmla="*/ 1175097 h 1951684"/>
              <a:gd name="T4" fmla="*/ 2439419 w 6179896"/>
              <a:gd name="T5" fmla="*/ 1206574 h 1951684"/>
              <a:gd name="T6" fmla="*/ 3166965 w 6179896"/>
              <a:gd name="T7" fmla="*/ 120658 h 1951684"/>
              <a:gd name="T8" fmla="*/ 3808907 w 6179896"/>
              <a:gd name="T9" fmla="*/ 1930518 h 1951684"/>
              <a:gd name="T10" fmla="*/ 5078543 w 6179896"/>
              <a:gd name="T11" fmla="*/ 435417 h 1951684"/>
              <a:gd name="T12" fmla="*/ 5691960 w 6179896"/>
              <a:gd name="T13" fmla="*/ 136396 h 1951684"/>
              <a:gd name="T14" fmla="*/ 5691960 w 6179896"/>
              <a:gd name="T15" fmla="*/ 136396 h 195168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179896"/>
              <a:gd name="T25" fmla="*/ 0 h 1951684"/>
              <a:gd name="T26" fmla="*/ 6179896 w 6179896"/>
              <a:gd name="T27" fmla="*/ 1951684 h 1951684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179896" h="1951684">
                <a:moveTo>
                  <a:pt x="0" y="1559282"/>
                </a:moveTo>
                <a:cubicBezTo>
                  <a:pt x="731830" y="1388896"/>
                  <a:pt x="1463660" y="1218511"/>
                  <a:pt x="1905081" y="1156553"/>
                </a:cubicBezTo>
                <a:cubicBezTo>
                  <a:pt x="2346502" y="1094595"/>
                  <a:pt x="2392968" y="1360499"/>
                  <a:pt x="2648527" y="1187532"/>
                </a:cubicBezTo>
                <a:cubicBezTo>
                  <a:pt x="2904086" y="1014565"/>
                  <a:pt x="3190623" y="0"/>
                  <a:pt x="3438438" y="118753"/>
                </a:cubicBezTo>
                <a:cubicBezTo>
                  <a:pt x="3686253" y="237506"/>
                  <a:pt x="3789510" y="1848420"/>
                  <a:pt x="4135419" y="1900052"/>
                </a:cubicBezTo>
                <a:cubicBezTo>
                  <a:pt x="4481328" y="1951684"/>
                  <a:pt x="5173146" y="722846"/>
                  <a:pt x="5513892" y="428544"/>
                </a:cubicBezTo>
                <a:cubicBezTo>
                  <a:pt x="5854638" y="134243"/>
                  <a:pt x="6179896" y="134243"/>
                  <a:pt x="6179896" y="134243"/>
                </a:cubicBezTo>
              </a:path>
            </a:pathLst>
          </a:custGeom>
          <a:noFill/>
          <a:ln w="28575">
            <a:solidFill>
              <a:srgbClr val="008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A translation device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0" y="1181100"/>
            <a:ext cx="1127125" cy="5676900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www.legitimationcodetheory.com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CF3FDE5-A9D6-674E-9F46-CE348F463BF3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  <p:graphicFrame>
        <p:nvGraphicFramePr>
          <p:cNvPr id="7" name="Content Placeholder 5"/>
          <p:cNvGraphicFramePr>
            <a:graphicFrameLocks/>
          </p:cNvGraphicFramePr>
          <p:nvPr/>
        </p:nvGraphicFramePr>
        <p:xfrm>
          <a:off x="1270000" y="1479176"/>
          <a:ext cx="7620000" cy="4541519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05000"/>
                <a:gridCol w="1905000"/>
                <a:gridCol w="1905000"/>
                <a:gridCol w="1905000"/>
              </a:tblGrid>
              <a:tr h="600315"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Concepts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Definitions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Indicators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b="1" dirty="0" smtClean="0"/>
                        <a:t>Examples from data</a:t>
                      </a:r>
                      <a:endParaRPr lang="en-US" sz="2200" b="1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5556"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Often modalities of</a:t>
                      </a:r>
                      <a:r>
                        <a:rPr lang="en-US" sz="2200" baseline="0" dirty="0" smtClean="0"/>
                        <a:t> stronger / weaker </a:t>
                      </a:r>
                    </a:p>
                    <a:p>
                      <a:endParaRPr lang="en-US" sz="2200" baseline="0" dirty="0" smtClean="0"/>
                    </a:p>
                    <a:p>
                      <a:r>
                        <a:rPr lang="en-US" sz="2200" baseline="0" dirty="0" smtClean="0"/>
                        <a:t>e.g. SG+, SG–</a:t>
                      </a:r>
                    </a:p>
                    <a:p>
                      <a:endParaRPr lang="en-US" sz="2200" baseline="0" dirty="0" smtClean="0"/>
                    </a:p>
                    <a:p>
                      <a:r>
                        <a:rPr lang="en-US" sz="2200" baseline="0" dirty="0" smtClean="0"/>
                        <a:t>Or a continuum of strengths</a:t>
                      </a:r>
                    </a:p>
                    <a:p>
                      <a:endParaRPr lang="en-US" sz="2200" baseline="0" dirty="0" smtClean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Definition of modality </a:t>
                      </a:r>
                      <a:r>
                        <a:rPr lang="en-US" sz="2200" baseline="0" dirty="0" smtClean="0"/>
                        <a:t>of concept </a:t>
                      </a:r>
                    </a:p>
                    <a:p>
                      <a:endParaRPr lang="en-US" sz="2200" baseline="0" dirty="0" smtClean="0"/>
                    </a:p>
                    <a:p>
                      <a:endParaRPr lang="en-US" sz="2200" baseline="0" dirty="0" smtClean="0"/>
                    </a:p>
                    <a:p>
                      <a:r>
                        <a:rPr lang="en-US" sz="2200" baseline="0" dirty="0" smtClean="0"/>
                        <a:t>e.g. definition of SG+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Indicators or descriptions of characteristics.</a:t>
                      </a:r>
                    </a:p>
                    <a:p>
                      <a:endParaRPr lang="en-US" sz="2200" dirty="0" smtClean="0"/>
                    </a:p>
                    <a:p>
                      <a:endParaRPr lang="en-US" sz="2200" dirty="0" smtClean="0"/>
                    </a:p>
                    <a:p>
                      <a:r>
                        <a:rPr lang="en-US" sz="2200" dirty="0" smtClean="0"/>
                        <a:t>Indicators depend</a:t>
                      </a:r>
                      <a:r>
                        <a:rPr lang="en-US" sz="2200" baseline="0" dirty="0" smtClean="0"/>
                        <a:t> on object of study and data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2200" dirty="0" smtClean="0"/>
                        <a:t>Quotes</a:t>
                      </a:r>
                      <a:r>
                        <a:rPr lang="en-US" sz="2200" baseline="0" dirty="0" smtClean="0"/>
                        <a:t> or examples from data </a:t>
                      </a:r>
                      <a:r>
                        <a:rPr lang="en-US" sz="2200" baseline="0" dirty="0" err="1" smtClean="0"/>
                        <a:t>analysed</a:t>
                      </a:r>
                      <a:endParaRPr lang="en-US" sz="2200" baseline="0" dirty="0" smtClean="0"/>
                    </a:p>
                    <a:p>
                      <a:endParaRPr lang="en-US" sz="2200" baseline="0" dirty="0" smtClean="0"/>
                    </a:p>
                    <a:p>
                      <a:endParaRPr lang="en-US" sz="2200" baseline="0" dirty="0" smtClean="0"/>
                    </a:p>
                    <a:p>
                      <a:r>
                        <a:rPr lang="en-US" sz="2200" baseline="0" dirty="0" smtClean="0"/>
                        <a:t>Quotes.</a:t>
                      </a:r>
                      <a:endParaRPr lang="en-US" sz="2200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EF4A1AD-B6B8-5745-9C22-43A5312D92B1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991183" y="1181100"/>
          <a:ext cx="4265704" cy="4932365"/>
        </p:xfrm>
        <a:graphic>
          <a:graphicData uri="http://schemas.openxmlformats.org/drawingml/2006/table">
            <a:tbl>
              <a:tblPr/>
              <a:tblGrid>
                <a:gridCol w="870517"/>
                <a:gridCol w="1723510"/>
                <a:gridCol w="1671677"/>
              </a:tblGrid>
              <a:tr h="1628776">
                <a:tc rowSpan="3">
                  <a:txBody>
                    <a:bodyPr/>
                    <a:lstStyle/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AU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ESD–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technical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>
                          <a:tab pos="2425700" algn="l"/>
                        </a:tabLst>
                        <a:defRPr/>
                      </a:pPr>
                      <a:r>
                        <a:rPr lang="en-US" sz="2200" b="1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bold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2718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consolidated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78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CAPITALS</a:t>
                      </a:r>
                      <a:endParaRPr kumimoji="0" lang="en-US" sz="2200" b="0" i="0" u="none" strike="noStrike" cap="none" normalizeH="0" baseline="0" dirty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61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2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everyday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200" dirty="0" smtClean="0">
                          <a:solidFill>
                            <a:schemeClr val="tx2"/>
                          </a:solidFill>
                          <a:latin typeface="Times New Roman"/>
                          <a:ea typeface="ＭＳ Ｐゴシック" panose="020B0600070205080204" pitchFamily="34" charset="-128"/>
                          <a:cs typeface="Times New Roman"/>
                        </a:rPr>
                        <a:t>lower-case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/>
                        <a:ea typeface="Times New Roman" charset="0"/>
                        <a:cs typeface="Times New Roman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cxnSp>
        <p:nvCxnSpPr>
          <p:cNvPr id="9" name="Straight Arrow Connector 8"/>
          <p:cNvCxnSpPr/>
          <p:nvPr/>
        </p:nvCxnSpPr>
        <p:spPr>
          <a:xfrm rot="16200000" flipH="1">
            <a:off x="1464528" y="3644899"/>
            <a:ext cx="3829050" cy="2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Annotation</a:t>
            </a:r>
            <a:endParaRPr lang="en-US" sz="3600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History teaching 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51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Freeform 11"/>
          <p:cNvSpPr/>
          <p:nvPr/>
        </p:nvSpPr>
        <p:spPr>
          <a:xfrm>
            <a:off x="2355850" y="3005138"/>
            <a:ext cx="5588000" cy="1793875"/>
          </a:xfrm>
          <a:custGeom>
            <a:avLst/>
            <a:gdLst>
              <a:gd name="connsiteX0" fmla="*/ 0 w 5588000"/>
              <a:gd name="connsiteY0" fmla="*/ 7056 h 1794934"/>
              <a:gd name="connsiteX1" fmla="*/ 287867 w 5588000"/>
              <a:gd name="connsiteY1" fmla="*/ 74789 h 1794934"/>
              <a:gd name="connsiteX2" fmla="*/ 728134 w 5588000"/>
              <a:gd name="connsiteY2" fmla="*/ 455789 h 1794934"/>
              <a:gd name="connsiteX3" fmla="*/ 1312334 w 5588000"/>
              <a:gd name="connsiteY3" fmla="*/ 1107723 h 1794934"/>
              <a:gd name="connsiteX4" fmla="*/ 2065867 w 5588000"/>
              <a:gd name="connsiteY4" fmla="*/ 1641123 h 1794934"/>
              <a:gd name="connsiteX5" fmla="*/ 3098800 w 5588000"/>
              <a:gd name="connsiteY5" fmla="*/ 1666523 h 1794934"/>
              <a:gd name="connsiteX6" fmla="*/ 4055534 w 5588000"/>
              <a:gd name="connsiteY6" fmla="*/ 870656 h 1794934"/>
              <a:gd name="connsiteX7" fmla="*/ 4665134 w 5588000"/>
              <a:gd name="connsiteY7" fmla="*/ 718256 h 1794934"/>
              <a:gd name="connsiteX8" fmla="*/ 5257800 w 5588000"/>
              <a:gd name="connsiteY8" fmla="*/ 1065389 h 1794934"/>
              <a:gd name="connsiteX9" fmla="*/ 5588000 w 5588000"/>
              <a:gd name="connsiteY9" fmla="*/ 1234723 h 1794934"/>
              <a:gd name="connsiteX10" fmla="*/ 5588000 w 5588000"/>
              <a:gd name="connsiteY10" fmla="*/ 1234723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8000" h="1794934">
                <a:moveTo>
                  <a:pt x="0" y="7056"/>
                </a:moveTo>
                <a:cubicBezTo>
                  <a:pt x="83255" y="3528"/>
                  <a:pt x="166511" y="0"/>
                  <a:pt x="287867" y="74789"/>
                </a:cubicBezTo>
                <a:cubicBezTo>
                  <a:pt x="409223" y="149578"/>
                  <a:pt x="557390" y="283633"/>
                  <a:pt x="728134" y="455789"/>
                </a:cubicBezTo>
                <a:cubicBezTo>
                  <a:pt x="898878" y="627945"/>
                  <a:pt x="1089379" y="910167"/>
                  <a:pt x="1312334" y="1107723"/>
                </a:cubicBezTo>
                <a:cubicBezTo>
                  <a:pt x="1535289" y="1305279"/>
                  <a:pt x="1768123" y="1547990"/>
                  <a:pt x="2065867" y="1641123"/>
                </a:cubicBezTo>
                <a:cubicBezTo>
                  <a:pt x="2363611" y="1734256"/>
                  <a:pt x="2767189" y="1794934"/>
                  <a:pt x="3098800" y="1666523"/>
                </a:cubicBezTo>
                <a:cubicBezTo>
                  <a:pt x="3430411" y="1538112"/>
                  <a:pt x="3794478" y="1028700"/>
                  <a:pt x="4055534" y="870656"/>
                </a:cubicBezTo>
                <a:cubicBezTo>
                  <a:pt x="4316590" y="712612"/>
                  <a:pt x="4464756" y="685801"/>
                  <a:pt x="4665134" y="718256"/>
                </a:cubicBezTo>
                <a:cubicBezTo>
                  <a:pt x="4865512" y="750712"/>
                  <a:pt x="5103989" y="979311"/>
                  <a:pt x="5257800" y="1065389"/>
                </a:cubicBezTo>
                <a:cubicBezTo>
                  <a:pt x="5411611" y="1151467"/>
                  <a:pt x="5588000" y="1234723"/>
                  <a:pt x="5588000" y="1234723"/>
                </a:cubicBezTo>
                <a:lnTo>
                  <a:pt x="5588000" y="1234723"/>
                </a:ln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8250" name="TextBox 12"/>
          <p:cNvSpPr txBox="1">
            <a:spLocks noChangeArrowheads="1"/>
          </p:cNvSpPr>
          <p:nvPr/>
        </p:nvSpPr>
        <p:spPr bwMode="auto">
          <a:xfrm>
            <a:off x="2355850" y="2665413"/>
            <a:ext cx="121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question</a:t>
            </a:r>
          </a:p>
        </p:txBody>
      </p:sp>
      <p:sp>
        <p:nvSpPr>
          <p:cNvPr id="138251" name="TextBox 13"/>
          <p:cNvSpPr txBox="1">
            <a:spLocks noChangeArrowheads="1"/>
          </p:cNvSpPr>
          <p:nvPr/>
        </p:nvSpPr>
        <p:spPr bwMode="auto">
          <a:xfrm>
            <a:off x="3297238" y="3487738"/>
            <a:ext cx="1531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2" name="TextBox 14"/>
          <p:cNvSpPr txBox="1">
            <a:spLocks noChangeArrowheads="1"/>
          </p:cNvSpPr>
          <p:nvPr/>
        </p:nvSpPr>
        <p:spPr bwMode="auto">
          <a:xfrm>
            <a:off x="6418263" y="3317875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138253" name="TextBox 15"/>
          <p:cNvSpPr txBox="1">
            <a:spLocks noChangeArrowheads="1"/>
          </p:cNvSpPr>
          <p:nvPr/>
        </p:nvSpPr>
        <p:spPr bwMode="auto">
          <a:xfrm>
            <a:off x="7408863" y="3687763"/>
            <a:ext cx="1481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4" name="TextBox 16"/>
          <p:cNvSpPr txBox="1">
            <a:spLocks noChangeArrowheads="1"/>
          </p:cNvSpPr>
          <p:nvPr/>
        </p:nvSpPr>
        <p:spPr bwMode="auto">
          <a:xfrm>
            <a:off x="4549775" y="3994150"/>
            <a:ext cx="1438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</p:spTree>
    <p:extLst>
      <p:ext uri="{BB962C8B-B14F-4D97-AF65-F5344CB8AC3E}">
        <p14:creationId xmlns:p14="http://schemas.microsoft.com/office/powerpoint/2010/main" val="18051448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This is a little bit hard: “The INFLUENCE of </a:t>
            </a:r>
            <a:r>
              <a:rPr lang="en-US" sz="3000" b="1" dirty="0" smtClean="0"/>
              <a:t>Greek</a:t>
            </a:r>
            <a:r>
              <a:rPr lang="en-US" sz="3000" dirty="0" smtClean="0"/>
              <a:t> and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</a:t>
            </a:r>
            <a:r>
              <a:rPr lang="en-US" sz="3000" b="1" dirty="0" smtClean="0"/>
              <a:t>cultures</a:t>
            </a:r>
            <a:r>
              <a:rPr lang="en-US" sz="3000" dirty="0" smtClean="0"/>
              <a:t>.”</a:t>
            </a:r>
            <a:r>
              <a:rPr lang="en-US" sz="3000" baseline="30000" dirty="0" smtClean="0"/>
              <a:t>. </a:t>
            </a:r>
            <a:r>
              <a:rPr lang="en-US" sz="3000" dirty="0" smtClean="0"/>
              <a:t>What does that mean?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What would “the INFLUENCE of </a:t>
            </a:r>
            <a:r>
              <a:rPr lang="en-US" sz="3000" b="1" dirty="0" smtClean="0"/>
              <a:t>Greek</a:t>
            </a:r>
            <a:r>
              <a:rPr lang="en-US" sz="3000" dirty="0" smtClean="0"/>
              <a:t> and </a:t>
            </a:r>
            <a:r>
              <a:rPr lang="en-US" sz="3000" b="1" dirty="0" smtClean="0"/>
              <a:t>Egyptian cultures</a:t>
            </a:r>
            <a:r>
              <a:rPr lang="en-US" sz="3000" dirty="0" smtClean="0"/>
              <a:t>” mean, okay?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No idea, right? What it means is, if we started to look at all the things in </a:t>
            </a:r>
            <a:r>
              <a:rPr lang="en-US" sz="3000" b="1" dirty="0" smtClean="0"/>
              <a:t>Pompeii</a:t>
            </a:r>
            <a:r>
              <a:rPr lang="en-US" sz="3000" dirty="0" smtClean="0"/>
              <a:t> and </a:t>
            </a:r>
            <a:r>
              <a:rPr lang="en-US" sz="3000" b="1" dirty="0" smtClean="0"/>
              <a:t>Herculaneum</a:t>
            </a:r>
            <a:r>
              <a:rPr lang="en-US" sz="3000" dirty="0" smtClean="0"/>
              <a:t>, what objects may be showing </a:t>
            </a:r>
            <a:r>
              <a:rPr lang="en-US" sz="3000" b="1" dirty="0" smtClean="0"/>
              <a:t>Greek</a:t>
            </a:r>
            <a:r>
              <a:rPr lang="en-US" sz="3000" dirty="0" smtClean="0"/>
              <a:t> design? Or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design? Or </a:t>
            </a:r>
            <a:r>
              <a:rPr lang="en-US" sz="3000" b="1" dirty="0" smtClean="0"/>
              <a:t>Greek</a:t>
            </a:r>
            <a:r>
              <a:rPr lang="en-US" sz="3000" dirty="0" smtClean="0"/>
              <a:t> mythology? Or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mythology? Or what building techniques like columns? Are there </a:t>
            </a:r>
            <a:r>
              <a:rPr lang="en-US" sz="3000" b="1" dirty="0" smtClean="0"/>
              <a:t>Greek</a:t>
            </a:r>
            <a:r>
              <a:rPr lang="en-US" sz="3000" dirty="0" smtClean="0"/>
              <a:t> columns?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Do, you know, are the themes of their artwork reflecting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it?</a:t>
            </a:r>
            <a:r>
              <a:rPr lang="en-US" sz="3000" baseline="30000" dirty="0" smtClean="0"/>
              <a:t> </a:t>
            </a:r>
            <a:endParaRPr lang="en-AU" sz="3000" dirty="0" smtClean="0">
              <a:ea typeface="Times New Roman" charset="0"/>
              <a:cs typeface="Times New Roman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F434267-0036-F249-9843-9F7F329ACC58}" type="slidenum">
              <a:rPr lang="en-US"/>
              <a:pPr>
                <a:defRPr/>
              </a:pPr>
              <a:t>52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Content Placeholder 2"/>
          <p:cNvSpPr>
            <a:spLocks noGrp="1"/>
          </p:cNvSpPr>
          <p:nvPr>
            <p:ph idx="1"/>
          </p:nvPr>
        </p:nvSpPr>
        <p:spPr bwMode="auto">
          <a:xfrm>
            <a:off x="1127125" y="1181100"/>
            <a:ext cx="7762875" cy="5175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None/>
            </a:pPr>
            <a:r>
              <a:rPr lang="en-US" sz="3000" dirty="0" smtClean="0"/>
              <a:t>	So it’s </a:t>
            </a:r>
            <a:r>
              <a:rPr lang="en-US" sz="3000" dirty="0" smtClean="0"/>
              <a:t>saying</a:t>
            </a:r>
            <a:r>
              <a:rPr lang="en-US" sz="3000" dirty="0"/>
              <a:t> </a:t>
            </a:r>
            <a:r>
              <a:rPr lang="en-US" sz="3000" dirty="0">
                <a:ea typeface="Times New Roman" charset="0"/>
                <a:cs typeface="Times New Roman" charset="0"/>
              </a:rPr>
              <a:t>…</a:t>
            </a:r>
            <a:r>
              <a:rPr lang="en-US" sz="3000" dirty="0" smtClean="0"/>
              <a:t>remember </a:t>
            </a:r>
            <a:r>
              <a:rPr lang="en-US" sz="3000" dirty="0" smtClean="0"/>
              <a:t>when we started, we said that </a:t>
            </a:r>
            <a:r>
              <a:rPr lang="en-US" sz="3000" b="1" dirty="0" smtClean="0"/>
              <a:t>Pompeii</a:t>
            </a:r>
            <a:r>
              <a:rPr lang="en-US" sz="3000" dirty="0" smtClean="0"/>
              <a:t> had originally been settled by </a:t>
            </a:r>
            <a:r>
              <a:rPr lang="en-US" sz="3000" b="1" dirty="0" smtClean="0"/>
              <a:t>Greeks</a:t>
            </a:r>
            <a:r>
              <a:rPr lang="en-US" sz="3000" dirty="0" smtClean="0"/>
              <a:t>? Okay? 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And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/>
              <a:t>if we look at where </a:t>
            </a:r>
            <a:r>
              <a:rPr lang="en-US" sz="3000" b="1" dirty="0" smtClean="0"/>
              <a:t>Italy</a:t>
            </a:r>
            <a:r>
              <a:rPr lang="en-US" sz="3000" dirty="0" smtClean="0"/>
              <a:t> is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it’s not that far from </a:t>
            </a:r>
            <a:r>
              <a:rPr lang="en-US" sz="3000" b="1" dirty="0" smtClean="0"/>
              <a:t>Egypt</a:t>
            </a:r>
            <a:r>
              <a:rPr lang="en-US" sz="3000" dirty="0" smtClean="0"/>
              <a:t> at this time, umm, we’ve, we’ve had, umm </a:t>
            </a:r>
            <a:r>
              <a:rPr lang="en-US" sz="3000" dirty="0">
                <a:ea typeface="Times New Roman" charset="0"/>
                <a:cs typeface="Times New Roman" charset="0"/>
              </a:rPr>
              <a:t>… </a:t>
            </a:r>
            <a:r>
              <a:rPr lang="en-US" sz="3000" b="1" dirty="0" smtClean="0"/>
              <a:t>Cleopatra</a:t>
            </a:r>
            <a:r>
              <a:rPr lang="en-US" sz="3000" dirty="0" smtClean="0"/>
              <a:t> </a:t>
            </a:r>
            <a:r>
              <a:rPr lang="en-US" sz="3000" dirty="0" smtClean="0"/>
              <a:t>has been killed by the time the volcano erupts, she and </a:t>
            </a:r>
            <a:r>
              <a:rPr lang="en-US" sz="3000" b="1" dirty="0" smtClean="0"/>
              <a:t>Mark Antony</a:t>
            </a:r>
            <a:r>
              <a:rPr lang="en-US" sz="3000" dirty="0" smtClean="0"/>
              <a:t> are dead and</a:t>
            </a:r>
            <a:r>
              <a:rPr lang="en-US" sz="3000" baseline="30000" dirty="0" smtClean="0"/>
              <a:t> </a:t>
            </a:r>
            <a:r>
              <a:rPr lang="en-US" sz="3000" b="1" dirty="0" smtClean="0"/>
              <a:t>Egypt</a:t>
            </a:r>
            <a:r>
              <a:rPr lang="en-US" sz="3000" dirty="0" smtClean="0"/>
              <a:t> is part of the </a:t>
            </a:r>
            <a:r>
              <a:rPr lang="en-US" sz="3000" b="1" dirty="0" smtClean="0"/>
              <a:t>Roman Empire</a:t>
            </a:r>
            <a:r>
              <a:rPr lang="en-US" sz="3000" dirty="0" smtClean="0"/>
              <a:t>.</a:t>
            </a:r>
          </a:p>
        </p:txBody>
      </p:sp>
      <p:sp>
        <p:nvSpPr>
          <p:cNvPr id="136195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6C7C4D-AD1F-1F47-A47F-6A7F450AB6F1}" type="slidenum">
              <a:rPr lang="en-US" smtClean="0"/>
              <a:pPr>
                <a:defRPr/>
              </a:pPr>
              <a:t>53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So there would be massive amounts of </a:t>
            </a:r>
            <a:r>
              <a:rPr lang="en-US" sz="3000" cap="all" dirty="0" smtClean="0"/>
              <a:t>trade</a:t>
            </a:r>
            <a:r>
              <a:rPr lang="en-US" sz="3000" dirty="0" smtClean="0"/>
              <a:t> going on, and umm, you know people visiting their diplomats you know or their, their, </a:t>
            </a:r>
            <a:r>
              <a:rPr lang="en-US" sz="3000" dirty="0" err="1" smtClean="0"/>
              <a:t>ambassa</a:t>
            </a:r>
            <a:r>
              <a:rPr lang="en-US" sz="3000" dirty="0" smtClean="0"/>
              <a:t>…like their envoys and things like that all going back and forth across the countries.</a:t>
            </a:r>
            <a:r>
              <a:rPr lang="en-US" sz="3000" baseline="30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/>
              <a:t>So, ideas.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/>
              <a:t>When you get </a:t>
            </a:r>
            <a:r>
              <a:rPr lang="en-US" sz="3000" cap="all" dirty="0" smtClean="0"/>
              <a:t>trade</a:t>
            </a:r>
            <a:r>
              <a:rPr lang="en-US" sz="3000" dirty="0" smtClean="0"/>
              <a:t> </a:t>
            </a:r>
            <a:r>
              <a:rPr lang="en-US" sz="3000" dirty="0" smtClean="0"/>
              <a:t>in ideas</a:t>
            </a:r>
            <a:r>
              <a:rPr lang="en-US" sz="3000" baseline="30000" dirty="0" smtClean="0"/>
              <a:t> </a:t>
            </a:r>
            <a:r>
              <a:rPr lang="en-US" sz="3000" baseline="30000" dirty="0" smtClean="0"/>
              <a:t>- </a:t>
            </a:r>
            <a:r>
              <a:rPr lang="en-US" sz="3000" dirty="0" smtClean="0"/>
              <a:t>you </a:t>
            </a:r>
            <a:r>
              <a:rPr lang="en-US" sz="3000" dirty="0" smtClean="0"/>
              <a:t>wouldn’t have heard this word </a:t>
            </a:r>
            <a:r>
              <a:rPr lang="en-US" sz="3000" dirty="0" smtClean="0"/>
              <a:t>before - we </a:t>
            </a:r>
            <a:r>
              <a:rPr lang="en-US" sz="3000" dirty="0" smtClean="0"/>
              <a:t>call it </a:t>
            </a:r>
            <a:r>
              <a:rPr lang="en-US" sz="3000" dirty="0" smtClean="0"/>
              <a:t>‘</a:t>
            </a:r>
            <a:r>
              <a:rPr lang="en-US" sz="3000" b="1" dirty="0" smtClean="0"/>
              <a:t>aesthetic trade’</a:t>
            </a:r>
            <a:r>
              <a:rPr lang="en-US" sz="3000" dirty="0" smtClean="0"/>
              <a:t>. </a:t>
            </a:r>
            <a:r>
              <a:rPr lang="en-US" sz="3000" dirty="0" smtClean="0"/>
              <a:t>Have you heard of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it? Yeah</a:t>
            </a:r>
            <a:endParaRPr lang="en-US" sz="3000" dirty="0"/>
          </a:p>
        </p:txBody>
      </p:sp>
      <p:sp>
        <p:nvSpPr>
          <p:cNvPr id="13721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D8A918A-66B2-D246-8473-5DE483507B68}" type="slidenum">
              <a:rPr lang="en-US" smtClean="0"/>
              <a:pPr>
                <a:defRPr/>
              </a:pPr>
              <a:t>54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History teaching 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55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2" name="Freeform 11"/>
          <p:cNvSpPr/>
          <p:nvPr/>
        </p:nvSpPr>
        <p:spPr>
          <a:xfrm>
            <a:off x="2355850" y="3005138"/>
            <a:ext cx="5588000" cy="1793875"/>
          </a:xfrm>
          <a:custGeom>
            <a:avLst/>
            <a:gdLst>
              <a:gd name="connsiteX0" fmla="*/ 0 w 5588000"/>
              <a:gd name="connsiteY0" fmla="*/ 7056 h 1794934"/>
              <a:gd name="connsiteX1" fmla="*/ 287867 w 5588000"/>
              <a:gd name="connsiteY1" fmla="*/ 74789 h 1794934"/>
              <a:gd name="connsiteX2" fmla="*/ 728134 w 5588000"/>
              <a:gd name="connsiteY2" fmla="*/ 455789 h 1794934"/>
              <a:gd name="connsiteX3" fmla="*/ 1312334 w 5588000"/>
              <a:gd name="connsiteY3" fmla="*/ 1107723 h 1794934"/>
              <a:gd name="connsiteX4" fmla="*/ 2065867 w 5588000"/>
              <a:gd name="connsiteY4" fmla="*/ 1641123 h 1794934"/>
              <a:gd name="connsiteX5" fmla="*/ 3098800 w 5588000"/>
              <a:gd name="connsiteY5" fmla="*/ 1666523 h 1794934"/>
              <a:gd name="connsiteX6" fmla="*/ 4055534 w 5588000"/>
              <a:gd name="connsiteY6" fmla="*/ 870656 h 1794934"/>
              <a:gd name="connsiteX7" fmla="*/ 4665134 w 5588000"/>
              <a:gd name="connsiteY7" fmla="*/ 718256 h 1794934"/>
              <a:gd name="connsiteX8" fmla="*/ 5257800 w 5588000"/>
              <a:gd name="connsiteY8" fmla="*/ 1065389 h 1794934"/>
              <a:gd name="connsiteX9" fmla="*/ 5588000 w 5588000"/>
              <a:gd name="connsiteY9" fmla="*/ 1234723 h 1794934"/>
              <a:gd name="connsiteX10" fmla="*/ 5588000 w 5588000"/>
              <a:gd name="connsiteY10" fmla="*/ 1234723 h 179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88000" h="1794934">
                <a:moveTo>
                  <a:pt x="0" y="7056"/>
                </a:moveTo>
                <a:cubicBezTo>
                  <a:pt x="83255" y="3528"/>
                  <a:pt x="166511" y="0"/>
                  <a:pt x="287867" y="74789"/>
                </a:cubicBezTo>
                <a:cubicBezTo>
                  <a:pt x="409223" y="149578"/>
                  <a:pt x="557390" y="283633"/>
                  <a:pt x="728134" y="455789"/>
                </a:cubicBezTo>
                <a:cubicBezTo>
                  <a:pt x="898878" y="627945"/>
                  <a:pt x="1089379" y="910167"/>
                  <a:pt x="1312334" y="1107723"/>
                </a:cubicBezTo>
                <a:cubicBezTo>
                  <a:pt x="1535289" y="1305279"/>
                  <a:pt x="1768123" y="1547990"/>
                  <a:pt x="2065867" y="1641123"/>
                </a:cubicBezTo>
                <a:cubicBezTo>
                  <a:pt x="2363611" y="1734256"/>
                  <a:pt x="2767189" y="1794934"/>
                  <a:pt x="3098800" y="1666523"/>
                </a:cubicBezTo>
                <a:cubicBezTo>
                  <a:pt x="3430411" y="1538112"/>
                  <a:pt x="3794478" y="1028700"/>
                  <a:pt x="4055534" y="870656"/>
                </a:cubicBezTo>
                <a:cubicBezTo>
                  <a:pt x="4316590" y="712612"/>
                  <a:pt x="4464756" y="685801"/>
                  <a:pt x="4665134" y="718256"/>
                </a:cubicBezTo>
                <a:cubicBezTo>
                  <a:pt x="4865512" y="750712"/>
                  <a:pt x="5103989" y="979311"/>
                  <a:pt x="5257800" y="1065389"/>
                </a:cubicBezTo>
                <a:cubicBezTo>
                  <a:pt x="5411611" y="1151467"/>
                  <a:pt x="5588000" y="1234723"/>
                  <a:pt x="5588000" y="1234723"/>
                </a:cubicBezTo>
                <a:lnTo>
                  <a:pt x="5588000" y="1234723"/>
                </a:ln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138250" name="TextBox 12"/>
          <p:cNvSpPr txBox="1">
            <a:spLocks noChangeArrowheads="1"/>
          </p:cNvSpPr>
          <p:nvPr/>
        </p:nvSpPr>
        <p:spPr bwMode="auto">
          <a:xfrm>
            <a:off x="2355850" y="2665413"/>
            <a:ext cx="12128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question</a:t>
            </a:r>
          </a:p>
        </p:txBody>
      </p:sp>
      <p:sp>
        <p:nvSpPr>
          <p:cNvPr id="138251" name="TextBox 13"/>
          <p:cNvSpPr txBox="1">
            <a:spLocks noChangeArrowheads="1"/>
          </p:cNvSpPr>
          <p:nvPr/>
        </p:nvSpPr>
        <p:spPr bwMode="auto">
          <a:xfrm>
            <a:off x="3297238" y="3487738"/>
            <a:ext cx="15319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2" name="TextBox 14"/>
          <p:cNvSpPr txBox="1">
            <a:spLocks noChangeArrowheads="1"/>
          </p:cNvSpPr>
          <p:nvPr/>
        </p:nvSpPr>
        <p:spPr bwMode="auto">
          <a:xfrm>
            <a:off x="6418263" y="3317875"/>
            <a:ext cx="9556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138253" name="TextBox 15"/>
          <p:cNvSpPr txBox="1">
            <a:spLocks noChangeArrowheads="1"/>
          </p:cNvSpPr>
          <p:nvPr/>
        </p:nvSpPr>
        <p:spPr bwMode="auto">
          <a:xfrm>
            <a:off x="7408863" y="3687763"/>
            <a:ext cx="148113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38254" name="TextBox 16"/>
          <p:cNvSpPr txBox="1">
            <a:spLocks noChangeArrowheads="1"/>
          </p:cNvSpPr>
          <p:nvPr/>
        </p:nvSpPr>
        <p:spPr bwMode="auto">
          <a:xfrm>
            <a:off x="4549775" y="3994150"/>
            <a:ext cx="143827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554038"/>
            <a:ext cx="7620000" cy="5572125"/>
          </a:xfrm>
        </p:spPr>
        <p:txBody>
          <a:bodyPr>
            <a:normAutofit fontScale="77500" lnSpcReduction="20000"/>
          </a:bodyPr>
          <a:lstStyle/>
          <a:p>
            <a:pPr marL="365760" indent="-256032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cs typeface="Times New Roman" charset="0"/>
              </a:rPr>
              <a:t>T	Okay B [student’s name] what are the ‘</a:t>
            </a:r>
            <a:r>
              <a:rPr lang="en-US" b="1" dirty="0" smtClean="0">
                <a:cs typeface="Times New Roman" charset="0"/>
              </a:rPr>
              <a:t>cilia</a:t>
            </a:r>
            <a:r>
              <a:rPr lang="en-US" dirty="0" smtClean="0">
                <a:cs typeface="Times New Roman" charset="0"/>
              </a:rPr>
              <a:t>’. What was it? No? A [student’s name] do you know what </a:t>
            </a:r>
            <a:r>
              <a:rPr lang="en-US" b="1" dirty="0" smtClean="0">
                <a:cs typeface="Times New Roman" charset="0"/>
              </a:rPr>
              <a:t>cilia</a:t>
            </a:r>
            <a:r>
              <a:rPr lang="en-US" dirty="0" smtClean="0">
                <a:cs typeface="Times New Roman" charset="0"/>
              </a:rPr>
              <a:t> is? No? Someone must know what they are...</a:t>
            </a:r>
            <a:endParaRPr lang="en-AU" dirty="0" smtClean="0">
              <a:cs typeface="Times New Roman" charset="0"/>
            </a:endParaRPr>
          </a:p>
          <a:p>
            <a:pPr marL="365760" indent="-256032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cs typeface="Times New Roman" charset="0"/>
              </a:rPr>
              <a:t>S	Hairs</a:t>
            </a:r>
            <a:endParaRPr lang="en-AU" dirty="0" smtClean="0">
              <a:cs typeface="Times New Roman" charset="0"/>
            </a:endParaRPr>
          </a:p>
          <a:p>
            <a:pPr marL="365760" indent="-256032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cs typeface="Times New Roman" charset="0"/>
              </a:rPr>
              <a:t>S	The little hairs?</a:t>
            </a:r>
            <a:endParaRPr lang="en-AU" dirty="0" smtClean="0">
              <a:cs typeface="Times New Roman" charset="0"/>
            </a:endParaRPr>
          </a:p>
          <a:p>
            <a:pPr marL="365760" indent="-256032" fontAlgn="auto">
              <a:spcAft>
                <a:spcPts val="0"/>
              </a:spcAft>
              <a:buFont typeface="Arial" charset="0"/>
              <a:buNone/>
              <a:defRPr/>
            </a:pPr>
            <a:r>
              <a:rPr lang="en-US" dirty="0" smtClean="0">
                <a:cs typeface="Times New Roman" charset="0"/>
              </a:rPr>
              <a:t>T	The little hairs. And basically, they beat in an upward </a:t>
            </a:r>
            <a:r>
              <a:rPr lang="en-US" dirty="0" smtClean="0">
                <a:cs typeface="Times New Roman" charset="0"/>
              </a:rPr>
              <a:t>MOTION from </a:t>
            </a:r>
            <a:r>
              <a:rPr lang="en-US" dirty="0" smtClean="0">
                <a:cs typeface="Times New Roman" charset="0"/>
              </a:rPr>
              <a:t>inside your body out through to your nose. ((Teacher is waving arms up)). So, they beat up and they take the </a:t>
            </a:r>
            <a:r>
              <a:rPr lang="en-US" b="1" dirty="0" smtClean="0">
                <a:cs typeface="Times New Roman" charset="0"/>
              </a:rPr>
              <a:t>pathogens</a:t>
            </a:r>
            <a:r>
              <a:rPr lang="en-US" dirty="0" smtClean="0">
                <a:cs typeface="Times New Roman" charset="0"/>
              </a:rPr>
              <a:t> away with them. And, guys, I don’t know if I’ve ever told you this but when you smoke cigarettes, the tar actually causes your </a:t>
            </a:r>
            <a:r>
              <a:rPr lang="en-US" b="1" dirty="0" smtClean="0">
                <a:cs typeface="Times New Roman" charset="0"/>
              </a:rPr>
              <a:t>cilia</a:t>
            </a:r>
            <a:r>
              <a:rPr lang="en-US" dirty="0" smtClean="0">
                <a:cs typeface="Times New Roman" charset="0"/>
              </a:rPr>
              <a:t> to, because it’s so heavy, to drop, and so your </a:t>
            </a:r>
            <a:r>
              <a:rPr lang="en-US" b="1" dirty="0" smtClean="0">
                <a:cs typeface="Times New Roman" charset="0"/>
              </a:rPr>
              <a:t>cilia</a:t>
            </a:r>
            <a:r>
              <a:rPr lang="en-US" dirty="0" smtClean="0">
                <a:cs typeface="Times New Roman" charset="0"/>
              </a:rPr>
              <a:t> don’t work properly after that because they’re too heavy, they’ve dropped, so they can’t beat the </a:t>
            </a:r>
            <a:r>
              <a:rPr lang="en-US" b="1" dirty="0" smtClean="0">
                <a:cs typeface="Times New Roman" charset="0"/>
              </a:rPr>
              <a:t>pathogens</a:t>
            </a:r>
            <a:r>
              <a:rPr lang="en-US" dirty="0" smtClean="0">
                <a:cs typeface="Times New Roman" charset="0"/>
              </a:rPr>
              <a:t> out of your body! So that’s one reason that smoking’s bad as well. Okay!  Alright, write this down under description!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00614CB-3A6E-CB4B-9412-B2D2EA819711}" type="slidenum">
              <a:rPr lang="en-US"/>
              <a:pPr>
                <a:defRPr/>
              </a:pPr>
              <a:t>56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4468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4755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7620000" cy="4784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smtClean="0">
                <a:ea typeface="Times New Roman" charset="0"/>
                <a:cs typeface="Times New Roman" charset="0"/>
              </a:rPr>
              <a:t>((Teacher writes on the board))  </a:t>
            </a:r>
            <a:endParaRPr lang="en-AU" smtClean="0">
              <a:ea typeface="Times New Roman" charset="0"/>
              <a:cs typeface="Times New Roman" charset="0"/>
            </a:endParaRPr>
          </a:p>
          <a:p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2898A52-96AA-014D-8080-12B979B1F74D}" type="slidenum">
              <a:rPr lang="en-US"/>
              <a:pPr>
                <a:defRPr/>
              </a:pPr>
              <a:t>57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030024"/>
              </p:ext>
            </p:extLst>
          </p:nvPr>
        </p:nvGraphicFramePr>
        <p:xfrm>
          <a:off x="1465263" y="2160588"/>
          <a:ext cx="7424681" cy="2983930"/>
        </p:xfrm>
        <a:graphic>
          <a:graphicData uri="http://schemas.openxmlformats.org/drawingml/2006/table">
            <a:tbl>
              <a:tblPr/>
              <a:tblGrid>
                <a:gridCol w="1514164"/>
                <a:gridCol w="2735263"/>
                <a:gridCol w="3175254"/>
              </a:tblGrid>
              <a:tr h="298393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endParaRPr lang="en-AU" sz="24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Hair-like</a:t>
                      </a: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 PROJECTIONS</a:t>
                      </a:r>
                      <a:r>
                        <a:rPr lang="en-US" sz="2400" baseline="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from </a:t>
                      </a:r>
                      <a:r>
                        <a:rPr lang="en-US" sz="2400" b="1" dirty="0">
                          <a:latin typeface="Times New Roman"/>
                          <a:ea typeface="ＭＳ 明朝"/>
                          <a:cs typeface="Arial"/>
                        </a:rPr>
                        <a:t>cells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lining the air passages</a:t>
                      </a:r>
                      <a:endParaRPr lang="en-AU" sz="24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Move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with a wavelike </a:t>
                      </a:r>
                      <a:r>
                        <a:rPr lang="en-US" sz="2400" cap="all" dirty="0">
                          <a:latin typeface="Times New Roman"/>
                          <a:ea typeface="ＭＳ 明朝"/>
                          <a:cs typeface="Arial"/>
                        </a:rPr>
                        <a:t>motion</a:t>
                      </a:r>
                      <a:r>
                        <a:rPr lang="en-US" sz="2400" baseline="300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to move </a:t>
                      </a:r>
                      <a:r>
                        <a:rPr lang="en-US" sz="24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 from the </a:t>
                      </a:r>
                      <a:r>
                        <a:rPr lang="en-US" sz="2400" b="1" dirty="0" smtClean="0">
                          <a:latin typeface="Times New Roman"/>
                          <a:ea typeface="ＭＳ 明朝"/>
                          <a:cs typeface="Arial"/>
                        </a:rPr>
                        <a:t>lungs</a:t>
                      </a: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until it can be </a:t>
                      </a: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swallowed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into the acid of the </a:t>
                      </a:r>
                      <a:r>
                        <a:rPr lang="en-US" sz="2400" dirty="0" smtClean="0">
                          <a:latin typeface="Times New Roman"/>
                          <a:ea typeface="ＭＳ 明朝"/>
                          <a:cs typeface="Arial"/>
                        </a:rPr>
                        <a:t>stomach</a:t>
                      </a:r>
                      <a:endParaRPr lang="en-AU" sz="2400" b="1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577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E60E494-F66C-A14F-BB30-55456086BB67}" type="slidenum">
              <a:rPr lang="en-US" smtClean="0"/>
              <a:pPr>
                <a:defRPr/>
              </a:pPr>
              <a:t>58</a:t>
            </a:fld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28575"/>
          <a:ext cx="9144614" cy="6829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9766"/>
                <a:gridCol w="3301462"/>
                <a:gridCol w="4183386"/>
              </a:tblGrid>
              <a:tr h="668260">
                <a:tc>
                  <a:txBody>
                    <a:bodyPr/>
                    <a:lstStyle/>
                    <a:p>
                      <a:r>
                        <a:rPr lang="en-US" dirty="0" smtClean="0"/>
                        <a:t>Line of </a:t>
                      </a:r>
                      <a:r>
                        <a:rPr lang="en-US" dirty="0" err="1" smtClean="0"/>
                        <a:t>defence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What it</a:t>
                      </a:r>
                      <a:r>
                        <a:rPr lang="en-US" baseline="0" dirty="0" smtClean="0"/>
                        <a:t> does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527452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Skin continuously grows by new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being produced from below.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b="1" dirty="0" smtClean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fit tightly together to form a protective layer covered by dead </a:t>
                      </a:r>
                      <a:r>
                        <a:rPr lang="en-US" sz="1600" b="1" dirty="0" smtClean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endParaRPr lang="en-AU" sz="1600" b="1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When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unbroken skin prevents the entry of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Pores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secrete substances that kill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microbes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r>
                        <a:rPr lang="en-US" sz="1600" baseline="3000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constantly flakes off carrying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microbes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away. It is a difficult environment for a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to grow (no water).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272877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mucuous membrane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lining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respiratory tract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openings of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urinary and reproductive systems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that secrete a protective layer of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 mucous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endParaRPr lang="en-US" sz="1600" dirty="0"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69658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Hair-like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 PROJECTIONS</a:t>
                      </a:r>
                      <a:r>
                        <a:rPr lang="en-US" sz="1600" baseline="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from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lining the air passages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Move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with a wavelike </a:t>
                      </a:r>
                      <a:r>
                        <a:rPr lang="en-US" sz="1600" cap="all" dirty="0">
                          <a:latin typeface="Times New Roman"/>
                          <a:ea typeface="ＭＳ 明朝"/>
                          <a:cs typeface="Arial"/>
                        </a:rPr>
                        <a:t>motion</a:t>
                      </a:r>
                      <a:r>
                        <a:rPr lang="en-US" sz="1600" baseline="300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to move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from the </a:t>
                      </a:r>
                      <a:r>
                        <a:rPr lang="en-US" sz="1600" b="1" dirty="0" smtClean="0">
                          <a:latin typeface="Times New Roman"/>
                          <a:ea typeface="ＭＳ 明朝"/>
                          <a:cs typeface="Arial"/>
                        </a:rPr>
                        <a:t>lungs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until it can be swallowed  into the acid of the </a:t>
                      </a:r>
                      <a:r>
                        <a:rPr lang="en-US" sz="1600" dirty="0" smtClean="0">
                          <a:latin typeface="Times New Roman"/>
                          <a:ea typeface="ＭＳ 明朝"/>
                          <a:cs typeface="Arial"/>
                        </a:rPr>
                        <a:t>stomach</a:t>
                      </a:r>
                      <a:endParaRPr lang="en-AU" sz="1600" b="1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527452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chemical barriers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Acid in the stomach,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alkali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small intestine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,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enzyme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ＭＳ 明朝"/>
                          <a:cs typeface="Arial"/>
                        </a:rPr>
                        <a:t>lysozyme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tears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Stomach acid destroys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including those that are carried to the throat by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then swallowed.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Alkali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destroys acid resistant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 </a:t>
                      </a:r>
                      <a:r>
                        <a:rPr lang="en-US" sz="1600" b="1" dirty="0" err="1">
                          <a:latin typeface="Times New Roman"/>
                          <a:ea typeface="ＭＳ 明朝"/>
                          <a:cs typeface="Arial"/>
                        </a:rPr>
                        <a:t>Lysozyme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dissolves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 membranes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of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bacteria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63726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other body </a:t>
                      </a:r>
                      <a:r>
                        <a:rPr lang="en-US" sz="1600" cap="all">
                          <a:latin typeface="Times New Roman"/>
                          <a:ea typeface="ＭＳ 明朝"/>
                          <a:cs typeface="Arial"/>
                        </a:rPr>
                        <a:t>secretions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cap="all" dirty="0">
                          <a:latin typeface="Times New Roman"/>
                          <a:ea typeface="ＭＳ 明朝"/>
                          <a:cs typeface="Arial"/>
                        </a:rPr>
                        <a:t>Secretions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from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sweat glands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oily secretions from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glands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hair follicles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Contains chemicals that destroy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bacteria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fungi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Biology teaching </a:t>
            </a:r>
            <a:endParaRPr lang="en-US" sz="3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0E370C6-99F6-144C-9B8C-91666349A33F}" type="slidenum">
              <a:rPr lang="en-US" smtClean="0"/>
              <a:pPr>
                <a:defRPr/>
              </a:pPr>
              <a:t>59</a:t>
            </a:fld>
            <a:endParaRPr lang="en-US" dirty="0"/>
          </a:p>
        </p:txBody>
      </p:sp>
      <p:cxnSp>
        <p:nvCxnSpPr>
          <p:cNvPr id="76805" name="Straight Connector 25"/>
          <p:cNvCxnSpPr>
            <a:cxnSpLocks noChangeShapeType="1"/>
          </p:cNvCxnSpPr>
          <p:nvPr/>
        </p:nvCxnSpPr>
        <p:spPr bwMode="auto">
          <a:xfrm>
            <a:off x="2320925" y="5018088"/>
            <a:ext cx="5710238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76806" name="TextBox 29"/>
          <p:cNvSpPr txBox="1">
            <a:spLocks noChangeArrowheads="1"/>
          </p:cNvSpPr>
          <p:nvPr/>
        </p:nvSpPr>
        <p:spPr bwMode="auto">
          <a:xfrm>
            <a:off x="7331075" y="5014913"/>
            <a:ext cx="6667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 sz="16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76807" name="Straight Connector 22"/>
          <p:cNvCxnSpPr>
            <a:cxnSpLocks noChangeShapeType="1"/>
          </p:cNvCxnSpPr>
          <p:nvPr/>
        </p:nvCxnSpPr>
        <p:spPr bwMode="auto">
          <a:xfrm rot="5400000">
            <a:off x="928688" y="3627438"/>
            <a:ext cx="278923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76808" name="TextBox 15"/>
          <p:cNvSpPr txBox="1">
            <a:spLocks noChangeArrowheads="1"/>
          </p:cNvSpPr>
          <p:nvPr/>
        </p:nvSpPr>
        <p:spPr bwMode="auto">
          <a:xfrm>
            <a:off x="1231900" y="4581525"/>
            <a:ext cx="110648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76809" name="TextBox 15"/>
          <p:cNvSpPr txBox="1">
            <a:spLocks noChangeArrowheads="1"/>
          </p:cNvSpPr>
          <p:nvPr/>
        </p:nvSpPr>
        <p:spPr bwMode="auto">
          <a:xfrm>
            <a:off x="1231900" y="2314575"/>
            <a:ext cx="113030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sz="1600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  <p:sp>
        <p:nvSpPr>
          <p:cNvPr id="76810" name="TextBox 11"/>
          <p:cNvSpPr txBox="1">
            <a:spLocks noChangeArrowheads="1"/>
          </p:cNvSpPr>
          <p:nvPr/>
        </p:nvSpPr>
        <p:spPr bwMode="auto">
          <a:xfrm>
            <a:off x="2328863" y="2847975"/>
            <a:ext cx="8493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76811" name="TextBox 12"/>
          <p:cNvSpPr txBox="1">
            <a:spLocks noChangeArrowheads="1"/>
          </p:cNvSpPr>
          <p:nvPr/>
        </p:nvSpPr>
        <p:spPr bwMode="auto">
          <a:xfrm>
            <a:off x="3382963" y="3608388"/>
            <a:ext cx="1166812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76812" name="TextBox 13"/>
          <p:cNvSpPr txBox="1">
            <a:spLocks noChangeArrowheads="1"/>
          </p:cNvSpPr>
          <p:nvPr/>
        </p:nvSpPr>
        <p:spPr bwMode="auto">
          <a:xfrm>
            <a:off x="5226050" y="3608388"/>
            <a:ext cx="116840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76813" name="TextBox 14"/>
          <p:cNvSpPr txBox="1">
            <a:spLocks noChangeArrowheads="1"/>
          </p:cNvSpPr>
          <p:nvPr/>
        </p:nvSpPr>
        <p:spPr bwMode="auto">
          <a:xfrm>
            <a:off x="7331075" y="2314575"/>
            <a:ext cx="6032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sz="1600" i="1">
                <a:latin typeface="Times New Roman" charset="0"/>
                <a:ea typeface="Times New Roman" charset="0"/>
                <a:cs typeface="Times New Roman" charset="0"/>
              </a:rPr>
              <a:t>table</a:t>
            </a:r>
          </a:p>
        </p:txBody>
      </p:sp>
      <p:sp>
        <p:nvSpPr>
          <p:cNvPr id="16" name="Freeform 15"/>
          <p:cNvSpPr/>
          <p:nvPr/>
        </p:nvSpPr>
        <p:spPr>
          <a:xfrm>
            <a:off x="2322513" y="2678113"/>
            <a:ext cx="5638800" cy="2038350"/>
          </a:xfrm>
          <a:custGeom>
            <a:avLst/>
            <a:gdLst>
              <a:gd name="connsiteX0" fmla="*/ 0 w 5638800"/>
              <a:gd name="connsiteY0" fmla="*/ 491066 h 2037644"/>
              <a:gd name="connsiteX1" fmla="*/ 330200 w 5638800"/>
              <a:gd name="connsiteY1" fmla="*/ 541866 h 2037644"/>
              <a:gd name="connsiteX2" fmla="*/ 702733 w 5638800"/>
              <a:gd name="connsiteY2" fmla="*/ 838200 h 2037644"/>
              <a:gd name="connsiteX3" fmla="*/ 1397000 w 5638800"/>
              <a:gd name="connsiteY3" fmla="*/ 1574800 h 2037644"/>
              <a:gd name="connsiteX4" fmla="*/ 1938867 w 5638800"/>
              <a:gd name="connsiteY4" fmla="*/ 1913466 h 2037644"/>
              <a:gd name="connsiteX5" fmla="*/ 2717800 w 5638800"/>
              <a:gd name="connsiteY5" fmla="*/ 2006600 h 2037644"/>
              <a:gd name="connsiteX6" fmla="*/ 3445933 w 5638800"/>
              <a:gd name="connsiteY6" fmla="*/ 1727200 h 2037644"/>
              <a:gd name="connsiteX7" fmla="*/ 4191000 w 5638800"/>
              <a:gd name="connsiteY7" fmla="*/ 1016000 h 2037644"/>
              <a:gd name="connsiteX8" fmla="*/ 4876800 w 5638800"/>
              <a:gd name="connsiteY8" fmla="*/ 296333 h 2037644"/>
              <a:gd name="connsiteX9" fmla="*/ 5325533 w 5638800"/>
              <a:gd name="connsiteY9" fmla="*/ 50800 h 2037644"/>
              <a:gd name="connsiteX10" fmla="*/ 5638800 w 5638800"/>
              <a:gd name="connsiteY10" fmla="*/ 0 h 203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38800" h="2037644">
                <a:moveTo>
                  <a:pt x="0" y="491066"/>
                </a:moveTo>
                <a:cubicBezTo>
                  <a:pt x="106539" y="487538"/>
                  <a:pt x="213078" y="484010"/>
                  <a:pt x="330200" y="541866"/>
                </a:cubicBezTo>
                <a:cubicBezTo>
                  <a:pt x="447322" y="599722"/>
                  <a:pt x="524933" y="666044"/>
                  <a:pt x="702733" y="838200"/>
                </a:cubicBezTo>
                <a:cubicBezTo>
                  <a:pt x="880533" y="1010356"/>
                  <a:pt x="1190978" y="1395589"/>
                  <a:pt x="1397000" y="1574800"/>
                </a:cubicBezTo>
                <a:cubicBezTo>
                  <a:pt x="1603022" y="1754011"/>
                  <a:pt x="1718734" y="1841499"/>
                  <a:pt x="1938867" y="1913466"/>
                </a:cubicBezTo>
                <a:cubicBezTo>
                  <a:pt x="2159000" y="1985433"/>
                  <a:pt x="2466622" y="2037644"/>
                  <a:pt x="2717800" y="2006600"/>
                </a:cubicBezTo>
                <a:cubicBezTo>
                  <a:pt x="2968978" y="1975556"/>
                  <a:pt x="3200400" y="1892300"/>
                  <a:pt x="3445933" y="1727200"/>
                </a:cubicBezTo>
                <a:cubicBezTo>
                  <a:pt x="3691466" y="1562100"/>
                  <a:pt x="3952522" y="1254478"/>
                  <a:pt x="4191000" y="1016000"/>
                </a:cubicBezTo>
                <a:cubicBezTo>
                  <a:pt x="4429478" y="777522"/>
                  <a:pt x="4687711" y="457200"/>
                  <a:pt x="4876800" y="296333"/>
                </a:cubicBezTo>
                <a:cubicBezTo>
                  <a:pt x="5065889" y="135466"/>
                  <a:pt x="5198533" y="100189"/>
                  <a:pt x="5325533" y="50800"/>
                </a:cubicBezTo>
                <a:cubicBezTo>
                  <a:pt x="5452533" y="1411"/>
                  <a:pt x="5638800" y="0"/>
                  <a:pt x="5638800" y="0"/>
                </a:cubicBez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1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Tools for semantic density</a:t>
            </a:r>
            <a:endParaRPr lang="en-US" dirty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7620000" cy="5014912"/>
          </a:xfr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 lnSpcReduction="10000"/>
          </a:bodyPr>
          <a:lstStyle/>
          <a:p>
            <a:r>
              <a:rPr lang="en-US" dirty="0" smtClean="0"/>
              <a:t>three translation devices: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semantic density in wording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condensation by </a:t>
            </a:r>
            <a:r>
              <a:rPr lang="en-US" dirty="0" err="1" smtClean="0"/>
              <a:t>clausing</a:t>
            </a:r>
            <a:endParaRPr lang="en-US" dirty="0" smtClean="0"/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condensation by sequencing</a:t>
            </a:r>
          </a:p>
          <a:p>
            <a:pPr>
              <a:defRPr/>
            </a:pPr>
            <a:r>
              <a:rPr lang="en-US" i="1" dirty="0" smtClean="0"/>
              <a:t>epistemic</a:t>
            </a:r>
            <a:r>
              <a:rPr lang="en-US" dirty="0" smtClean="0"/>
              <a:t>–semantic density, not axiological</a:t>
            </a:r>
          </a:p>
          <a:p>
            <a:pPr>
              <a:defRPr/>
            </a:pPr>
            <a:r>
              <a:rPr lang="en-US" dirty="0" smtClean="0"/>
              <a:t>not universal: text, English, general </a:t>
            </a:r>
          </a:p>
          <a:p>
            <a:r>
              <a:rPr lang="en-US" dirty="0" smtClean="0"/>
              <a:t>focus now: </a:t>
            </a:r>
          </a:p>
          <a:p>
            <a:pPr lvl="1"/>
            <a:r>
              <a:rPr lang="en-US" dirty="0" smtClean="0"/>
              <a:t>semantic density (wording)</a:t>
            </a:r>
          </a:p>
          <a:p>
            <a:pPr lvl="1"/>
            <a:r>
              <a:rPr lang="en-US" dirty="0" smtClean="0"/>
              <a:t>‘content words’ (nouns, verbs, adjectives, adverbs), not ‘grammatical words’ (prepositions, determiners)</a:t>
            </a:r>
          </a:p>
          <a:p>
            <a:pPr>
              <a:defRPr/>
            </a:pPr>
            <a:endParaRPr lang="en-US" dirty="0" smtClean="0"/>
          </a:p>
        </p:txBody>
      </p:sp>
      <p:sp>
        <p:nvSpPr>
          <p:cNvPr id="9728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C0A018EA-8EA9-704E-A191-D513ACA44256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075"/>
            <a:ext cx="7743825" cy="6245737"/>
          </a:xfrm>
        </p:spPr>
        <p:txBody>
          <a:bodyPr>
            <a:normAutofit/>
          </a:bodyPr>
          <a:lstStyle/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Background </a:t>
            </a:r>
            <a:r>
              <a:rPr lang="en-US" sz="1700" b="1" dirty="0" smtClean="0">
                <a:solidFill>
                  <a:srgbClr val="09213B"/>
                </a:solidFill>
              </a:rPr>
              <a:t>– High-Density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lipoprotein</a:t>
            </a:r>
            <a:r>
              <a:rPr lang="en-US" sz="1700" dirty="0" smtClean="0">
                <a:solidFill>
                  <a:srgbClr val="09213B"/>
                </a:solidFill>
              </a:rPr>
              <a:t> (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) protects the </a:t>
            </a:r>
            <a:r>
              <a:rPr lang="en-US" sz="1700" b="1" dirty="0" smtClean="0">
                <a:solidFill>
                  <a:srgbClr val="09213B"/>
                </a:solidFill>
              </a:rPr>
              <a:t>artery wall</a:t>
            </a:r>
            <a:r>
              <a:rPr lang="en-US" sz="1700" dirty="0" smtClean="0">
                <a:solidFill>
                  <a:srgbClr val="09213B"/>
                </a:solidFill>
              </a:rPr>
              <a:t> by removing </a:t>
            </a:r>
            <a:r>
              <a:rPr lang="en-US" sz="1700" b="1" dirty="0" smtClean="0">
                <a:solidFill>
                  <a:srgbClr val="09213B"/>
                </a:solidFill>
              </a:rPr>
              <a:t>cholesterol</a:t>
            </a:r>
            <a:r>
              <a:rPr lang="en-US" sz="1700" dirty="0" smtClean="0">
                <a:solidFill>
                  <a:srgbClr val="09213B"/>
                </a:solidFill>
              </a:rPr>
              <a:t> from </a:t>
            </a:r>
            <a:r>
              <a:rPr lang="en-US" sz="1700" b="1" dirty="0" smtClean="0">
                <a:solidFill>
                  <a:srgbClr val="09213B"/>
                </a:solidFill>
              </a:rPr>
              <a:t>lipid-laden macrophages</a:t>
            </a:r>
            <a:r>
              <a:rPr lang="en-US" sz="1700" dirty="0" smtClean="0">
                <a:solidFill>
                  <a:srgbClr val="09213B"/>
                </a:solidFill>
              </a:rPr>
              <a:t>. However, recent evidence suggests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also inhibit </a:t>
            </a:r>
            <a:r>
              <a:rPr lang="en-US" sz="1700" b="1" dirty="0" err="1" smtClean="0">
                <a:solidFill>
                  <a:srgbClr val="09213B"/>
                </a:solidFill>
              </a:rPr>
              <a:t>atherogenesis</a:t>
            </a:r>
            <a:r>
              <a:rPr lang="en-US" sz="1700" dirty="0" smtClean="0">
                <a:solidFill>
                  <a:srgbClr val="09213B"/>
                </a:solidFill>
              </a:rPr>
              <a:t> by combating </a:t>
            </a:r>
            <a:r>
              <a:rPr lang="en-US" sz="1700" b="1" dirty="0" smtClean="0">
                <a:solidFill>
                  <a:srgbClr val="09213B"/>
                </a:solidFill>
              </a:rPr>
              <a:t>inflammation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b="1" dirty="0" smtClean="0">
              <a:solidFill>
                <a:srgbClr val="FF0000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Method and Results – To identify potential </a:t>
            </a:r>
            <a:r>
              <a:rPr lang="en-US" sz="1700" b="1" dirty="0" smtClean="0">
                <a:solidFill>
                  <a:srgbClr val="09213B"/>
                </a:solidFill>
              </a:rPr>
              <a:t>anti-inflammatory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mechanisms </a:t>
            </a:r>
            <a:r>
              <a:rPr lang="en-US" sz="1700" dirty="0" smtClean="0">
                <a:solidFill>
                  <a:srgbClr val="09213B"/>
                </a:solidFill>
              </a:rPr>
              <a:t>we challenged </a:t>
            </a:r>
            <a:r>
              <a:rPr lang="en-US" sz="1700" b="1" dirty="0" smtClean="0">
                <a:solidFill>
                  <a:srgbClr val="09213B"/>
                </a:solidFill>
              </a:rPr>
              <a:t>macrophages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an </a:t>
            </a:r>
            <a:r>
              <a:rPr lang="en-US" sz="1700" b="1" dirty="0" smtClean="0">
                <a:solidFill>
                  <a:srgbClr val="09213B"/>
                </a:solidFill>
              </a:rPr>
              <a:t>inflammatory microbial </a:t>
            </a:r>
            <a:r>
              <a:rPr lang="en-US" sz="1700" b="1" dirty="0" err="1" smtClean="0">
                <a:solidFill>
                  <a:srgbClr val="09213B"/>
                </a:solidFill>
              </a:rPr>
              <a:t>ligand</a:t>
            </a:r>
            <a:r>
              <a:rPr lang="en-US" sz="1700" dirty="0" smtClean="0">
                <a:solidFill>
                  <a:srgbClr val="09213B"/>
                </a:solidFill>
              </a:rPr>
              <a:t> for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4.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inhibited the </a:t>
            </a:r>
            <a:r>
              <a:rPr lang="en-US" sz="1700" cap="all" dirty="0" smtClean="0">
                <a:solidFill>
                  <a:srgbClr val="09213B"/>
                </a:solidFill>
              </a:rPr>
              <a:t>expression </a:t>
            </a:r>
            <a:r>
              <a:rPr lang="en-US" sz="1700" dirty="0" smtClean="0">
                <a:solidFill>
                  <a:srgbClr val="09213B"/>
                </a:solidFill>
              </a:rPr>
              <a:t>of 30% (277 of 911) of the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normally induced by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</a:t>
            </a:r>
            <a:r>
              <a:rPr lang="en-US" sz="1700" b="1" dirty="0" smtClean="0">
                <a:solidFill>
                  <a:srgbClr val="09213B"/>
                </a:solidFill>
              </a:rPr>
              <a:t>microarray analysis</a:t>
            </a:r>
            <a:r>
              <a:rPr lang="en-US" sz="1700" dirty="0" smtClean="0">
                <a:solidFill>
                  <a:srgbClr val="09213B"/>
                </a:solidFill>
              </a:rPr>
              <a:t> revealed.</a:t>
            </a:r>
            <a:r>
              <a:rPr lang="en-US" sz="1700" baseline="300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One of its major targets was the </a:t>
            </a:r>
            <a:r>
              <a:rPr lang="en-US" sz="1700" b="1" dirty="0" smtClean="0">
                <a:solidFill>
                  <a:srgbClr val="09213B"/>
                </a:solidFill>
              </a:rPr>
              <a:t>type I interferon response pathway,</a:t>
            </a:r>
            <a:r>
              <a:rPr lang="en-US" sz="1700" dirty="0" smtClean="0">
                <a:solidFill>
                  <a:srgbClr val="09213B"/>
                </a:solidFill>
              </a:rPr>
              <a:t> a family of </a:t>
            </a:r>
            <a:r>
              <a:rPr lang="en-US" sz="1700" b="1" dirty="0" smtClean="0">
                <a:solidFill>
                  <a:srgbClr val="09213B"/>
                </a:solidFill>
              </a:rPr>
              <a:t>potent viral </a:t>
            </a:r>
            <a:r>
              <a:rPr lang="en-US" sz="1700" b="1" dirty="0" err="1" smtClean="0">
                <a:solidFill>
                  <a:srgbClr val="09213B"/>
                </a:solidFill>
              </a:rPr>
              <a:t>immunoregulators</a:t>
            </a:r>
            <a:r>
              <a:rPr lang="en-US" sz="1700" dirty="0" smtClean="0">
                <a:solidFill>
                  <a:srgbClr val="09213B"/>
                </a:solidFill>
              </a:rPr>
              <a:t> controlled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09213B"/>
                </a:solidFill>
              </a:rPr>
              <a:t>TRAM/TRIF signaling pathway</a:t>
            </a:r>
            <a:r>
              <a:rPr lang="en-US" sz="1700" dirty="0" smtClean="0">
                <a:solidFill>
                  <a:srgbClr val="09213B"/>
                </a:solidFill>
              </a:rPr>
              <a:t>. Unexpectedly, the </a:t>
            </a:r>
            <a:r>
              <a:rPr lang="en-US" sz="1700" cap="all" dirty="0" smtClean="0">
                <a:solidFill>
                  <a:srgbClr val="09213B"/>
                </a:solidFill>
              </a:rPr>
              <a:t>ability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09213B"/>
                </a:solidFill>
              </a:rPr>
              <a:t>HDL </a:t>
            </a:r>
            <a:r>
              <a:rPr lang="en-US" sz="1700" dirty="0" smtClean="0">
                <a:solidFill>
                  <a:srgbClr val="09213B"/>
                </a:solidFill>
              </a:rPr>
              <a:t>to inhibit </a:t>
            </a:r>
            <a:r>
              <a:rPr lang="en-US" sz="1700" b="1" dirty="0" smtClean="0">
                <a:solidFill>
                  <a:srgbClr val="09213B"/>
                </a:solidFill>
              </a:rPr>
              <a:t>gene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expression</a:t>
            </a:r>
            <a:r>
              <a:rPr lang="en-US" sz="1700" dirty="0" smtClean="0">
                <a:solidFill>
                  <a:srgbClr val="09213B"/>
                </a:solidFill>
              </a:rPr>
              <a:t> was independent of </a:t>
            </a:r>
            <a:r>
              <a:rPr lang="en-US" sz="1700" b="1" dirty="0" smtClean="0">
                <a:solidFill>
                  <a:srgbClr val="09213B"/>
                </a:solidFill>
              </a:rPr>
              <a:t>macrophage cholesterol stores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09213B"/>
                </a:solidFill>
              </a:rPr>
              <a:t>Immunofluorescent</a:t>
            </a:r>
            <a:r>
              <a:rPr lang="en-US" sz="1700" dirty="0" smtClean="0">
                <a:solidFill>
                  <a:srgbClr val="09213B"/>
                </a:solidFill>
              </a:rPr>
              <a:t> studies suggested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promoted </a:t>
            </a:r>
            <a:r>
              <a:rPr lang="en-US" sz="1700" b="1" dirty="0" smtClean="0">
                <a:solidFill>
                  <a:srgbClr val="09213B"/>
                </a:solidFill>
              </a:rPr>
              <a:t>TRAM translocation</a:t>
            </a:r>
            <a:r>
              <a:rPr lang="en-US" sz="1700" dirty="0" smtClean="0">
                <a:solidFill>
                  <a:srgbClr val="09213B"/>
                </a:solidFill>
              </a:rPr>
              <a:t> to </a:t>
            </a:r>
            <a:r>
              <a:rPr lang="en-US" sz="1700" b="1" dirty="0" smtClean="0">
                <a:solidFill>
                  <a:srgbClr val="09213B"/>
                </a:solidFill>
              </a:rPr>
              <a:t>intracellular compartment</a:t>
            </a:r>
            <a:r>
              <a:rPr lang="en-US" sz="1700" dirty="0" smtClean="0">
                <a:solidFill>
                  <a:srgbClr val="09213B"/>
                </a:solidFill>
              </a:rPr>
              <a:t>, which impaired subsequent </a:t>
            </a:r>
            <a:r>
              <a:rPr lang="en-US" sz="1700" b="1" dirty="0" smtClean="0">
                <a:solidFill>
                  <a:srgbClr val="09213B"/>
                </a:solidFill>
              </a:rPr>
              <a:t>signaling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09213B"/>
                </a:solidFill>
              </a:rPr>
              <a:t>TRIF</a:t>
            </a:r>
            <a:r>
              <a:rPr lang="en-US" sz="1700" dirty="0" smtClean="0">
                <a:solidFill>
                  <a:srgbClr val="09213B"/>
                </a:solidFill>
              </a:rPr>
              <a:t>. To examine the </a:t>
            </a:r>
            <a:r>
              <a:rPr lang="en-US" sz="1700" cap="all" dirty="0" smtClean="0">
                <a:solidFill>
                  <a:srgbClr val="09213B"/>
                </a:solidFill>
              </a:rPr>
              <a:t>potential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in vivo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relevance </a:t>
            </a:r>
            <a:r>
              <a:rPr lang="en-US" sz="1700" dirty="0" smtClean="0">
                <a:solidFill>
                  <a:srgbClr val="09213B"/>
                </a:solidFill>
              </a:rPr>
              <a:t>of the</a:t>
            </a:r>
            <a:r>
              <a:rPr lang="en-US" sz="1700" b="1" dirty="0" smtClean="0">
                <a:solidFill>
                  <a:srgbClr val="09213B"/>
                </a:solidFill>
              </a:rPr>
              <a:t> pathway,</a:t>
            </a:r>
            <a:r>
              <a:rPr lang="en-US" sz="1700" dirty="0" smtClean="0">
                <a:solidFill>
                  <a:srgbClr val="09213B"/>
                </a:solidFill>
              </a:rPr>
              <a:t> we used mice deficient in </a:t>
            </a:r>
            <a:r>
              <a:rPr lang="en-US" sz="1700" b="1" dirty="0" err="1" smtClean="0">
                <a:solidFill>
                  <a:srgbClr val="09213B"/>
                </a:solidFill>
              </a:rPr>
              <a:t>apoliprotein</a:t>
            </a:r>
            <a:r>
              <a:rPr lang="en-US" sz="1700" b="1" dirty="0" smtClean="0">
                <a:solidFill>
                  <a:srgbClr val="09213B"/>
                </a:solidFill>
              </a:rPr>
              <a:t> A-I</a:t>
            </a:r>
            <a:r>
              <a:rPr lang="en-US" sz="1700" dirty="0" smtClean="0">
                <a:solidFill>
                  <a:srgbClr val="09213B"/>
                </a:solidFill>
              </a:rPr>
              <a:t>, the major </a:t>
            </a:r>
            <a:r>
              <a:rPr lang="en-US" sz="1700" b="1" dirty="0" smtClean="0">
                <a:solidFill>
                  <a:srgbClr val="09213B"/>
                </a:solidFill>
              </a:rPr>
              <a:t>protein </a:t>
            </a:r>
            <a:r>
              <a:rPr lang="en-US" sz="1700" dirty="0" smtClean="0">
                <a:solidFill>
                  <a:srgbClr val="09213B"/>
                </a:solidFill>
              </a:rPr>
              <a:t>of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. After </a:t>
            </a:r>
            <a:r>
              <a:rPr lang="en-US" sz="1700" b="1" dirty="0" smtClean="0">
                <a:solidFill>
                  <a:srgbClr val="09213B"/>
                </a:solidFill>
              </a:rPr>
              <a:t>infection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smtClean="0">
                <a:solidFill>
                  <a:srgbClr val="09213B"/>
                </a:solidFill>
              </a:rPr>
              <a:t>Salmonella </a:t>
            </a:r>
            <a:r>
              <a:rPr lang="en-US" sz="1700" b="1" dirty="0" err="1" smtClean="0">
                <a:solidFill>
                  <a:srgbClr val="09213B"/>
                </a:solidFill>
              </a:rPr>
              <a:t>typhimurium</a:t>
            </a:r>
            <a:r>
              <a:rPr lang="en-US" sz="1700" dirty="0" smtClean="0">
                <a:solidFill>
                  <a:srgbClr val="09213B"/>
                </a:solidFill>
              </a:rPr>
              <a:t>, a </a:t>
            </a:r>
            <a:r>
              <a:rPr lang="en-US" sz="1700" b="1" dirty="0" smtClean="0">
                <a:solidFill>
                  <a:srgbClr val="09213B"/>
                </a:solidFill>
              </a:rPr>
              <a:t>Gram-negative bacterium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b="1" dirty="0" smtClean="0">
                <a:solidFill>
                  <a:srgbClr val="09213B"/>
                </a:solidFill>
              </a:rPr>
              <a:t>expresses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b="1" dirty="0" smtClean="0">
                <a:solidFill>
                  <a:srgbClr val="09213B"/>
                </a:solidFill>
              </a:rPr>
              <a:t>,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09213B"/>
                </a:solidFill>
              </a:rPr>
              <a:t>apolipoprotein</a:t>
            </a:r>
            <a:r>
              <a:rPr lang="en-US" sz="1700" b="1" dirty="0" smtClean="0">
                <a:solidFill>
                  <a:srgbClr val="09213B"/>
                </a:solidFill>
              </a:rPr>
              <a:t> A-I-deficient</a:t>
            </a:r>
            <a:r>
              <a:rPr lang="en-US" sz="1700" dirty="0" smtClean="0">
                <a:solidFill>
                  <a:srgbClr val="09213B"/>
                </a:solidFill>
              </a:rPr>
              <a:t> mice had 6-fold higher </a:t>
            </a:r>
            <a:r>
              <a:rPr lang="en-US" sz="1700" b="1" dirty="0" smtClean="0">
                <a:solidFill>
                  <a:srgbClr val="09213B"/>
                </a:solidFill>
              </a:rPr>
              <a:t>plasma</a:t>
            </a:r>
            <a:r>
              <a:rPr lang="en-US" sz="1700" dirty="0" smtClean="0">
                <a:solidFill>
                  <a:srgbClr val="09213B"/>
                </a:solidFill>
              </a:rPr>
              <a:t> levels of </a:t>
            </a:r>
            <a:r>
              <a:rPr lang="en-US" sz="1700" b="1" dirty="0" smtClean="0">
                <a:solidFill>
                  <a:srgbClr val="09213B"/>
                </a:solidFill>
              </a:rPr>
              <a:t>interferon-</a:t>
            </a:r>
            <a:r>
              <a:rPr lang="en-US" sz="1700" b="1" dirty="0" err="1" smtClean="0">
                <a:solidFill>
                  <a:srgbClr val="09213B"/>
                </a:solidFill>
                <a:sym typeface="Symbol"/>
              </a:rPr>
              <a:t></a:t>
            </a:r>
            <a:r>
              <a:rPr lang="en-US" sz="1700" dirty="0" smtClean="0">
                <a:solidFill>
                  <a:srgbClr val="09213B"/>
                </a:solidFill>
              </a:rPr>
              <a:t>, a key </a:t>
            </a:r>
            <a:r>
              <a:rPr lang="en-US" sz="1700" b="1" dirty="0" smtClean="0">
                <a:solidFill>
                  <a:srgbClr val="09213B"/>
                </a:solidFill>
              </a:rPr>
              <a:t>regulator</a:t>
            </a:r>
            <a:r>
              <a:rPr lang="en-US" sz="1700" dirty="0" smtClean="0">
                <a:solidFill>
                  <a:srgbClr val="09213B"/>
                </a:solidFill>
              </a:rPr>
              <a:t> of the </a:t>
            </a:r>
            <a:r>
              <a:rPr lang="en-US" sz="1700" b="1" dirty="0" smtClean="0">
                <a:solidFill>
                  <a:srgbClr val="09213B"/>
                </a:solidFill>
              </a:rPr>
              <a:t>type-I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than did </a:t>
            </a:r>
            <a:r>
              <a:rPr lang="en-US" sz="1700" b="1" dirty="0" smtClean="0">
                <a:solidFill>
                  <a:srgbClr val="09213B"/>
                </a:solidFill>
              </a:rPr>
              <a:t>wild-type</a:t>
            </a:r>
            <a:r>
              <a:rPr lang="en-US" sz="1700" dirty="0" smtClean="0">
                <a:solidFill>
                  <a:srgbClr val="09213B"/>
                </a:solidFill>
              </a:rPr>
              <a:t> mice.</a:t>
            </a:r>
            <a:endParaRPr lang="en-AU" sz="1700" dirty="0" smtClean="0">
              <a:solidFill>
                <a:srgbClr val="09213B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Conclusions –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inhibits a subset of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-</a:t>
            </a:r>
            <a:r>
              <a:rPr lang="en-US" sz="1700" b="1" dirty="0" smtClean="0">
                <a:solidFill>
                  <a:srgbClr val="09213B"/>
                </a:solidFill>
              </a:rPr>
              <a:t>stimulated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macrophage genes</a:t>
            </a:r>
            <a:r>
              <a:rPr lang="en-US" sz="1700" dirty="0" smtClean="0">
                <a:solidFill>
                  <a:srgbClr val="09213B"/>
                </a:solidFill>
              </a:rPr>
              <a:t> that regulate the </a:t>
            </a:r>
            <a:r>
              <a:rPr lang="en-US" sz="1700" b="1" dirty="0" smtClean="0">
                <a:solidFill>
                  <a:srgbClr val="09213B"/>
                </a:solidFill>
              </a:rPr>
              <a:t>type 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and its </a:t>
            </a:r>
            <a:r>
              <a:rPr lang="en-US" sz="1700" cap="all" dirty="0" smtClean="0">
                <a:solidFill>
                  <a:srgbClr val="09213B"/>
                </a:solidFill>
              </a:rPr>
              <a:t>action</a:t>
            </a:r>
            <a:r>
              <a:rPr lang="en-US" sz="1700" dirty="0" smtClean="0">
                <a:solidFill>
                  <a:srgbClr val="09213B"/>
                </a:solidFill>
              </a:rPr>
              <a:t> is independent of </a:t>
            </a:r>
            <a:r>
              <a:rPr lang="en-US" sz="1700" b="1" dirty="0" smtClean="0">
                <a:solidFill>
                  <a:srgbClr val="09213B"/>
                </a:solidFill>
              </a:rPr>
              <a:t>sterol metabolism</a:t>
            </a:r>
            <a:r>
              <a:rPr lang="en-US" sz="1700" dirty="0" smtClean="0">
                <a:solidFill>
                  <a:srgbClr val="09213B"/>
                </a:solidFill>
              </a:rPr>
              <a:t>. These findings raise the </a:t>
            </a:r>
            <a:r>
              <a:rPr lang="en-US" sz="1700" cap="all" dirty="0" smtClean="0">
                <a:solidFill>
                  <a:srgbClr val="09213B"/>
                </a:solidFill>
              </a:rPr>
              <a:t>possibility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cap="all" dirty="0" smtClean="0">
                <a:solidFill>
                  <a:srgbClr val="09213B"/>
                </a:solidFill>
              </a:rPr>
              <a:t>regulation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09213B"/>
                </a:solidFill>
              </a:rPr>
              <a:t>macrophage genes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link </a:t>
            </a:r>
            <a:r>
              <a:rPr lang="en-US" sz="1700" b="1" dirty="0" smtClean="0">
                <a:solidFill>
                  <a:srgbClr val="09213B"/>
                </a:solidFill>
              </a:rPr>
              <a:t>innate immunity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err="1" smtClean="0">
                <a:solidFill>
                  <a:srgbClr val="09213B"/>
                </a:solidFill>
              </a:rPr>
              <a:t>cardioprotection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</p:txBody>
      </p:sp>
      <p:sp>
        <p:nvSpPr>
          <p:cNvPr id="14336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C68BC2-0CAB-4B45-8E38-B5425192B614}" type="slidenum">
              <a:rPr lang="en-US" smtClean="0"/>
              <a:pPr>
                <a:defRPr/>
              </a:pPr>
              <a:t>60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075"/>
            <a:ext cx="7743825" cy="6245737"/>
          </a:xfrm>
        </p:spPr>
        <p:txBody>
          <a:bodyPr>
            <a:normAutofit/>
          </a:bodyPr>
          <a:lstStyle/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Background </a:t>
            </a:r>
            <a:r>
              <a:rPr lang="en-US" sz="1700" b="1" dirty="0" smtClean="0">
                <a:solidFill>
                  <a:srgbClr val="09213B"/>
                </a:solidFill>
              </a:rPr>
              <a:t>– High-Density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lipoprotein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(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) protects the </a:t>
            </a:r>
            <a:r>
              <a:rPr lang="en-US" sz="1700" b="1" dirty="0" smtClean="0">
                <a:solidFill>
                  <a:srgbClr val="09213B"/>
                </a:solidFill>
              </a:rPr>
              <a:t>artery wall</a:t>
            </a:r>
            <a:r>
              <a:rPr lang="en-US" sz="1700" dirty="0" smtClean="0">
                <a:solidFill>
                  <a:srgbClr val="09213B"/>
                </a:solidFill>
              </a:rPr>
              <a:t> by removing </a:t>
            </a:r>
            <a:r>
              <a:rPr lang="en-US" sz="1700" b="1" dirty="0" smtClean="0">
                <a:solidFill>
                  <a:srgbClr val="09213B"/>
                </a:solidFill>
              </a:rPr>
              <a:t>cholesterol</a:t>
            </a:r>
            <a:r>
              <a:rPr lang="en-US" sz="1700" dirty="0" smtClean="0">
                <a:solidFill>
                  <a:srgbClr val="09213B"/>
                </a:solidFill>
              </a:rPr>
              <a:t> from </a:t>
            </a:r>
            <a:r>
              <a:rPr lang="en-US" sz="1700" b="1" dirty="0" smtClean="0">
                <a:solidFill>
                  <a:srgbClr val="09213B"/>
                </a:solidFill>
              </a:rPr>
              <a:t>lipid-laden </a:t>
            </a:r>
            <a:r>
              <a:rPr lang="en-US" sz="1700" b="1" dirty="0" smtClean="0">
                <a:solidFill>
                  <a:srgbClr val="FF0000"/>
                </a:solidFill>
              </a:rPr>
              <a:t>macrophages</a:t>
            </a:r>
            <a:r>
              <a:rPr lang="en-US" sz="1700" dirty="0" smtClean="0">
                <a:solidFill>
                  <a:srgbClr val="09213B"/>
                </a:solidFill>
              </a:rPr>
              <a:t>. However, recent evidence suggests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also inhibit </a:t>
            </a:r>
            <a:r>
              <a:rPr lang="en-US" sz="1700" b="1" dirty="0" err="1" smtClean="0">
                <a:solidFill>
                  <a:srgbClr val="FF0000"/>
                </a:solidFill>
              </a:rPr>
              <a:t>atherogenesis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by combating </a:t>
            </a:r>
            <a:r>
              <a:rPr lang="en-US" sz="1700" b="1" dirty="0" smtClean="0">
                <a:solidFill>
                  <a:srgbClr val="09213B"/>
                </a:solidFill>
              </a:rPr>
              <a:t>inflammation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b="1" dirty="0" smtClean="0">
              <a:solidFill>
                <a:srgbClr val="FF0000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Method and Results – To identify potential </a:t>
            </a:r>
            <a:r>
              <a:rPr lang="en-US" sz="1700" b="1" dirty="0" smtClean="0">
                <a:solidFill>
                  <a:srgbClr val="FF0000"/>
                </a:solidFill>
              </a:rPr>
              <a:t>anti-inflammatory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mechanisms </a:t>
            </a:r>
            <a:r>
              <a:rPr lang="en-US" sz="1700" dirty="0" smtClean="0">
                <a:solidFill>
                  <a:srgbClr val="09213B"/>
                </a:solidFill>
              </a:rPr>
              <a:t>we challenged </a:t>
            </a:r>
            <a:r>
              <a:rPr lang="en-US" sz="1700" b="1" dirty="0" smtClean="0">
                <a:solidFill>
                  <a:srgbClr val="FF0000"/>
                </a:solidFill>
              </a:rPr>
              <a:t>macrophages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with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an </a:t>
            </a:r>
            <a:r>
              <a:rPr lang="en-US" sz="1700" b="1" dirty="0" smtClean="0">
                <a:solidFill>
                  <a:srgbClr val="09213B"/>
                </a:solidFill>
              </a:rPr>
              <a:t>inflammatory microbial </a:t>
            </a:r>
            <a:r>
              <a:rPr lang="en-US" sz="1700" b="1" dirty="0" err="1" smtClean="0">
                <a:solidFill>
                  <a:srgbClr val="09213B"/>
                </a:solidFill>
              </a:rPr>
              <a:t>ligand</a:t>
            </a:r>
            <a:r>
              <a:rPr lang="en-US" sz="1700" dirty="0" smtClean="0">
                <a:solidFill>
                  <a:srgbClr val="09213B"/>
                </a:solidFill>
              </a:rPr>
              <a:t> for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4.</a:t>
            </a:r>
            <a:r>
              <a:rPr lang="en-US" sz="1700" b="1" dirty="0" smtClean="0">
                <a:solidFill>
                  <a:srgbClr val="FF0000"/>
                </a:solidFill>
              </a:rPr>
              <a:t> 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inhibited the </a:t>
            </a:r>
            <a:r>
              <a:rPr lang="en-US" sz="1700" cap="all" dirty="0" smtClean="0">
                <a:solidFill>
                  <a:srgbClr val="09213B"/>
                </a:solidFill>
              </a:rPr>
              <a:t>expression </a:t>
            </a:r>
            <a:r>
              <a:rPr lang="en-US" sz="1700" dirty="0" smtClean="0">
                <a:solidFill>
                  <a:srgbClr val="09213B"/>
                </a:solidFill>
              </a:rPr>
              <a:t>of 30% (277 of 911) of the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normally induced by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</a:t>
            </a:r>
            <a:r>
              <a:rPr lang="en-US" sz="1700" b="1" dirty="0" smtClean="0">
                <a:solidFill>
                  <a:srgbClr val="09213B"/>
                </a:solidFill>
              </a:rPr>
              <a:t>microarray analysis</a:t>
            </a:r>
            <a:r>
              <a:rPr lang="en-US" sz="1700" dirty="0" smtClean="0">
                <a:solidFill>
                  <a:srgbClr val="09213B"/>
                </a:solidFill>
              </a:rPr>
              <a:t> revealed.</a:t>
            </a:r>
            <a:r>
              <a:rPr lang="en-US" sz="1700" baseline="300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One of its major targets was the </a:t>
            </a:r>
            <a:r>
              <a:rPr lang="en-US" sz="1700" b="1" dirty="0" smtClean="0">
                <a:solidFill>
                  <a:srgbClr val="09213B"/>
                </a:solidFill>
              </a:rPr>
              <a:t>type I </a:t>
            </a:r>
            <a:r>
              <a:rPr lang="en-US" sz="1700" b="1" dirty="0" smtClean="0">
                <a:solidFill>
                  <a:srgbClr val="FF0000"/>
                </a:solidFill>
              </a:rPr>
              <a:t>interferon </a:t>
            </a:r>
            <a:r>
              <a:rPr lang="en-US" sz="1700" b="1" dirty="0" smtClean="0">
                <a:solidFill>
                  <a:srgbClr val="09213B"/>
                </a:solidFill>
              </a:rPr>
              <a:t>response pathway,</a:t>
            </a:r>
            <a:r>
              <a:rPr lang="en-US" sz="1700" dirty="0" smtClean="0">
                <a:solidFill>
                  <a:srgbClr val="09213B"/>
                </a:solidFill>
              </a:rPr>
              <a:t> a family of </a:t>
            </a:r>
            <a:r>
              <a:rPr lang="en-US" sz="1700" b="1" dirty="0" smtClean="0">
                <a:solidFill>
                  <a:srgbClr val="09213B"/>
                </a:solidFill>
              </a:rPr>
              <a:t>potent viral </a:t>
            </a:r>
            <a:r>
              <a:rPr lang="en-US" sz="1700" b="1" dirty="0" err="1" smtClean="0">
                <a:solidFill>
                  <a:srgbClr val="FF0000"/>
                </a:solidFill>
              </a:rPr>
              <a:t>immunoregulators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controlled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FF0000"/>
                </a:solidFill>
              </a:rPr>
              <a:t>TRAM</a:t>
            </a:r>
            <a:r>
              <a:rPr lang="en-US" sz="1700" b="1" dirty="0" smtClean="0"/>
              <a:t>/</a:t>
            </a:r>
            <a:r>
              <a:rPr lang="en-US" sz="1700" b="1" dirty="0" smtClean="0">
                <a:solidFill>
                  <a:srgbClr val="FF0000"/>
                </a:solidFill>
              </a:rPr>
              <a:t>TRIF </a:t>
            </a:r>
            <a:r>
              <a:rPr lang="en-US" sz="1700" b="1" dirty="0" smtClean="0">
                <a:solidFill>
                  <a:srgbClr val="09213B"/>
                </a:solidFill>
              </a:rPr>
              <a:t>signaling pathway</a:t>
            </a:r>
            <a:r>
              <a:rPr lang="en-US" sz="1700" dirty="0" smtClean="0">
                <a:solidFill>
                  <a:srgbClr val="09213B"/>
                </a:solidFill>
              </a:rPr>
              <a:t>. Unexpectedly, the </a:t>
            </a:r>
            <a:r>
              <a:rPr lang="en-US" sz="1700" cap="all" dirty="0" smtClean="0">
                <a:solidFill>
                  <a:srgbClr val="09213B"/>
                </a:solidFill>
              </a:rPr>
              <a:t>ability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FF0000"/>
                </a:solidFill>
              </a:rPr>
              <a:t>HDL </a:t>
            </a:r>
            <a:r>
              <a:rPr lang="en-US" sz="1700" dirty="0" smtClean="0">
                <a:solidFill>
                  <a:srgbClr val="09213B"/>
                </a:solidFill>
              </a:rPr>
              <a:t>to inhibit </a:t>
            </a:r>
            <a:r>
              <a:rPr lang="en-US" sz="1700" b="1" dirty="0" smtClean="0">
                <a:solidFill>
                  <a:srgbClr val="09213B"/>
                </a:solidFill>
              </a:rPr>
              <a:t>gene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expression</a:t>
            </a:r>
            <a:r>
              <a:rPr lang="en-US" sz="1700" dirty="0" smtClean="0">
                <a:solidFill>
                  <a:srgbClr val="09213B"/>
                </a:solidFill>
              </a:rPr>
              <a:t> was independent of </a:t>
            </a:r>
            <a:r>
              <a:rPr lang="en-US" sz="1700" b="1" dirty="0" smtClean="0">
                <a:solidFill>
                  <a:srgbClr val="FF0000"/>
                </a:solidFill>
              </a:rPr>
              <a:t>macrophage </a:t>
            </a:r>
            <a:r>
              <a:rPr lang="en-US" sz="1700" b="1" dirty="0" smtClean="0">
                <a:solidFill>
                  <a:srgbClr val="09213B"/>
                </a:solidFill>
              </a:rPr>
              <a:t>cholesterol stores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FF0000"/>
                </a:solidFill>
              </a:rPr>
              <a:t>Immunofluorescent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studies suggested that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promoted </a:t>
            </a:r>
            <a:r>
              <a:rPr lang="en-US" sz="1700" b="1" dirty="0" smtClean="0">
                <a:solidFill>
                  <a:srgbClr val="FF0000"/>
                </a:solidFill>
              </a:rPr>
              <a:t>TRAM translocation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to </a:t>
            </a:r>
            <a:r>
              <a:rPr lang="en-US" sz="1700" b="1" dirty="0" smtClean="0">
                <a:solidFill>
                  <a:srgbClr val="FF0000"/>
                </a:solidFill>
              </a:rPr>
              <a:t>intracellular </a:t>
            </a:r>
            <a:r>
              <a:rPr lang="en-US" sz="1700" b="1" dirty="0" smtClean="0">
                <a:solidFill>
                  <a:srgbClr val="09213B"/>
                </a:solidFill>
              </a:rPr>
              <a:t>compartment</a:t>
            </a:r>
            <a:r>
              <a:rPr lang="en-US" sz="1700" dirty="0" smtClean="0">
                <a:solidFill>
                  <a:srgbClr val="09213B"/>
                </a:solidFill>
              </a:rPr>
              <a:t>, which impaired subsequent </a:t>
            </a:r>
            <a:r>
              <a:rPr lang="en-US" sz="1700" b="1" dirty="0" smtClean="0">
                <a:solidFill>
                  <a:srgbClr val="09213B"/>
                </a:solidFill>
              </a:rPr>
              <a:t>signaling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FF0000"/>
                </a:solidFill>
              </a:rPr>
              <a:t>TRIF</a:t>
            </a:r>
            <a:r>
              <a:rPr lang="en-US" sz="1700" dirty="0" smtClean="0">
                <a:solidFill>
                  <a:srgbClr val="09213B"/>
                </a:solidFill>
              </a:rPr>
              <a:t>. To examine the </a:t>
            </a:r>
            <a:r>
              <a:rPr lang="en-US" sz="1700" cap="all" dirty="0" smtClean="0">
                <a:solidFill>
                  <a:srgbClr val="09213B"/>
                </a:solidFill>
              </a:rPr>
              <a:t>potential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in vivo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relevance </a:t>
            </a:r>
            <a:r>
              <a:rPr lang="en-US" sz="1700" dirty="0" smtClean="0">
                <a:solidFill>
                  <a:srgbClr val="09213B"/>
                </a:solidFill>
              </a:rPr>
              <a:t>of the</a:t>
            </a:r>
            <a:r>
              <a:rPr lang="en-US" sz="1700" b="1" dirty="0" smtClean="0">
                <a:solidFill>
                  <a:srgbClr val="09213B"/>
                </a:solidFill>
              </a:rPr>
              <a:t> pathway,</a:t>
            </a:r>
            <a:r>
              <a:rPr lang="en-US" sz="1700" dirty="0" smtClean="0">
                <a:solidFill>
                  <a:srgbClr val="09213B"/>
                </a:solidFill>
              </a:rPr>
              <a:t> we used mice deficient in </a:t>
            </a:r>
            <a:r>
              <a:rPr lang="en-US" sz="1700" b="1" dirty="0" err="1" smtClean="0">
                <a:solidFill>
                  <a:srgbClr val="FF0000"/>
                </a:solidFill>
              </a:rPr>
              <a:t>apoliprotein</a:t>
            </a:r>
            <a:r>
              <a:rPr lang="en-US" sz="1700" b="1" dirty="0" smtClean="0">
                <a:solidFill>
                  <a:srgbClr val="FF0000"/>
                </a:solidFill>
              </a:rPr>
              <a:t> A-I</a:t>
            </a:r>
            <a:r>
              <a:rPr lang="en-US" sz="1700" dirty="0" smtClean="0">
                <a:solidFill>
                  <a:srgbClr val="09213B"/>
                </a:solidFill>
              </a:rPr>
              <a:t>, the major </a:t>
            </a:r>
            <a:r>
              <a:rPr lang="en-US" sz="1700" b="1" dirty="0" smtClean="0">
                <a:solidFill>
                  <a:srgbClr val="09213B"/>
                </a:solidFill>
              </a:rPr>
              <a:t>protein </a:t>
            </a:r>
            <a:r>
              <a:rPr lang="en-US" sz="1700" dirty="0" smtClean="0">
                <a:solidFill>
                  <a:srgbClr val="09213B"/>
                </a:solidFill>
              </a:rPr>
              <a:t>of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. After </a:t>
            </a:r>
            <a:r>
              <a:rPr lang="en-US" sz="1700" b="1" dirty="0" smtClean="0">
                <a:solidFill>
                  <a:srgbClr val="09213B"/>
                </a:solidFill>
              </a:rPr>
              <a:t>infection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smtClean="0">
                <a:solidFill>
                  <a:srgbClr val="09213B"/>
                </a:solidFill>
              </a:rPr>
              <a:t>Salmonella </a:t>
            </a:r>
            <a:r>
              <a:rPr lang="en-US" sz="1700" b="1" dirty="0" err="1" smtClean="0">
                <a:solidFill>
                  <a:srgbClr val="09213B"/>
                </a:solidFill>
              </a:rPr>
              <a:t>typhimurium</a:t>
            </a:r>
            <a:r>
              <a:rPr lang="en-US" sz="1700" dirty="0" smtClean="0">
                <a:solidFill>
                  <a:srgbClr val="09213B"/>
                </a:solidFill>
              </a:rPr>
              <a:t>, a </a:t>
            </a:r>
            <a:r>
              <a:rPr lang="en-US" sz="1700" b="1" dirty="0" smtClean="0">
                <a:solidFill>
                  <a:srgbClr val="09213B"/>
                </a:solidFill>
              </a:rPr>
              <a:t>Gram-negative bacterium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b="1" dirty="0" smtClean="0">
                <a:solidFill>
                  <a:srgbClr val="09213B"/>
                </a:solidFill>
              </a:rPr>
              <a:t>expresses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b="1" dirty="0" smtClean="0">
                <a:solidFill>
                  <a:srgbClr val="09213B"/>
                </a:solidFill>
              </a:rPr>
              <a:t>,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FF0000"/>
                </a:solidFill>
              </a:rPr>
              <a:t>apolipoprotein</a:t>
            </a:r>
            <a:r>
              <a:rPr lang="en-US" sz="1700" b="1" dirty="0" smtClean="0">
                <a:solidFill>
                  <a:srgbClr val="FF0000"/>
                </a:solidFill>
              </a:rPr>
              <a:t> A-I</a:t>
            </a:r>
            <a:r>
              <a:rPr lang="en-US" sz="1700" b="1" dirty="0" smtClean="0">
                <a:solidFill>
                  <a:srgbClr val="09213B"/>
                </a:solidFill>
              </a:rPr>
              <a:t>-deficient</a:t>
            </a:r>
            <a:r>
              <a:rPr lang="en-US" sz="1700" dirty="0" smtClean="0">
                <a:solidFill>
                  <a:srgbClr val="09213B"/>
                </a:solidFill>
              </a:rPr>
              <a:t> mice had 6-fold higher </a:t>
            </a:r>
            <a:r>
              <a:rPr lang="en-US" sz="1700" b="1" dirty="0" smtClean="0">
                <a:solidFill>
                  <a:srgbClr val="09213B"/>
                </a:solidFill>
              </a:rPr>
              <a:t>plasma</a:t>
            </a:r>
            <a:r>
              <a:rPr lang="en-US" sz="1700" dirty="0" smtClean="0">
                <a:solidFill>
                  <a:srgbClr val="09213B"/>
                </a:solidFill>
              </a:rPr>
              <a:t> levels of </a:t>
            </a:r>
            <a:r>
              <a:rPr lang="en-US" sz="1700" b="1" dirty="0" smtClean="0">
                <a:solidFill>
                  <a:srgbClr val="FF0000"/>
                </a:solidFill>
              </a:rPr>
              <a:t>interferon-</a:t>
            </a:r>
            <a:r>
              <a:rPr lang="en-US" sz="1700" b="1" dirty="0" err="1" smtClean="0">
                <a:solidFill>
                  <a:srgbClr val="FF0000"/>
                </a:solidFill>
                <a:sym typeface="Symbol"/>
              </a:rPr>
              <a:t></a:t>
            </a:r>
            <a:r>
              <a:rPr lang="en-US" sz="1700" dirty="0" smtClean="0">
                <a:solidFill>
                  <a:srgbClr val="09213B"/>
                </a:solidFill>
              </a:rPr>
              <a:t>, a key </a:t>
            </a:r>
            <a:r>
              <a:rPr lang="en-US" sz="1700" b="1" dirty="0" smtClean="0">
                <a:solidFill>
                  <a:srgbClr val="09213B"/>
                </a:solidFill>
              </a:rPr>
              <a:t>regulator</a:t>
            </a:r>
            <a:r>
              <a:rPr lang="en-US" sz="1700" dirty="0" smtClean="0">
                <a:solidFill>
                  <a:srgbClr val="09213B"/>
                </a:solidFill>
              </a:rPr>
              <a:t> of the </a:t>
            </a:r>
            <a:r>
              <a:rPr lang="en-US" sz="1700" b="1" dirty="0" smtClean="0">
                <a:solidFill>
                  <a:srgbClr val="09213B"/>
                </a:solidFill>
              </a:rPr>
              <a:t>type-I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than did </a:t>
            </a:r>
            <a:r>
              <a:rPr lang="en-US" sz="1700" b="1" dirty="0" smtClean="0">
                <a:solidFill>
                  <a:srgbClr val="09213B"/>
                </a:solidFill>
              </a:rPr>
              <a:t>wild-type</a:t>
            </a:r>
            <a:r>
              <a:rPr lang="en-US" sz="1700" dirty="0" smtClean="0">
                <a:solidFill>
                  <a:srgbClr val="09213B"/>
                </a:solidFill>
              </a:rPr>
              <a:t> mice.</a:t>
            </a:r>
            <a:endParaRPr lang="en-AU" sz="1700" dirty="0" smtClean="0">
              <a:solidFill>
                <a:srgbClr val="09213B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Conclusions –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inhibits a subset of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-</a:t>
            </a:r>
            <a:r>
              <a:rPr lang="en-US" sz="1700" b="1" dirty="0" smtClean="0">
                <a:solidFill>
                  <a:srgbClr val="09213B"/>
                </a:solidFill>
              </a:rPr>
              <a:t>stimulated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macrophage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that regulate the </a:t>
            </a:r>
            <a:r>
              <a:rPr lang="en-US" sz="1700" b="1" dirty="0" smtClean="0">
                <a:solidFill>
                  <a:srgbClr val="09213B"/>
                </a:solidFill>
              </a:rPr>
              <a:t>type I </a:t>
            </a:r>
            <a:r>
              <a:rPr lang="en-US" sz="1700" b="1" dirty="0" smtClean="0">
                <a:solidFill>
                  <a:srgbClr val="FF0000"/>
                </a:solidFill>
              </a:rPr>
              <a:t>interferon </a:t>
            </a:r>
            <a:r>
              <a:rPr lang="en-US" sz="1700" b="1" dirty="0" smtClean="0">
                <a:solidFill>
                  <a:srgbClr val="09213B"/>
                </a:solidFill>
              </a:rPr>
              <a:t>response</a:t>
            </a:r>
            <a:r>
              <a:rPr lang="en-US" sz="1700" dirty="0" smtClean="0">
                <a:solidFill>
                  <a:srgbClr val="09213B"/>
                </a:solidFill>
              </a:rPr>
              <a:t>, and its </a:t>
            </a:r>
            <a:r>
              <a:rPr lang="en-US" sz="1700" cap="all" dirty="0" smtClean="0">
                <a:solidFill>
                  <a:srgbClr val="09213B"/>
                </a:solidFill>
              </a:rPr>
              <a:t>action</a:t>
            </a:r>
            <a:r>
              <a:rPr lang="en-US" sz="1700" dirty="0" smtClean="0">
                <a:solidFill>
                  <a:srgbClr val="09213B"/>
                </a:solidFill>
              </a:rPr>
              <a:t> is independent of </a:t>
            </a:r>
            <a:r>
              <a:rPr lang="en-US" sz="1700" b="1" dirty="0" smtClean="0">
                <a:solidFill>
                  <a:srgbClr val="09213B"/>
                </a:solidFill>
              </a:rPr>
              <a:t>sterol metabolism</a:t>
            </a:r>
            <a:r>
              <a:rPr lang="en-US" sz="1700" dirty="0" smtClean="0">
                <a:solidFill>
                  <a:srgbClr val="09213B"/>
                </a:solidFill>
              </a:rPr>
              <a:t>. These findings raise the </a:t>
            </a:r>
            <a:r>
              <a:rPr lang="en-US" sz="1700" cap="all" dirty="0" smtClean="0">
                <a:solidFill>
                  <a:srgbClr val="09213B"/>
                </a:solidFill>
              </a:rPr>
              <a:t>possibility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cap="all" dirty="0" smtClean="0">
                <a:solidFill>
                  <a:srgbClr val="09213B"/>
                </a:solidFill>
              </a:rPr>
              <a:t>regulation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FF0000"/>
                </a:solidFill>
              </a:rPr>
              <a:t>macrophage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might link </a:t>
            </a:r>
            <a:r>
              <a:rPr lang="en-US" sz="1700" b="1" dirty="0" smtClean="0">
                <a:solidFill>
                  <a:srgbClr val="09213B"/>
                </a:solidFill>
              </a:rPr>
              <a:t>innate immunity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err="1" smtClean="0">
                <a:solidFill>
                  <a:srgbClr val="FF0000"/>
                </a:solidFill>
              </a:rPr>
              <a:t>cardioprotection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</p:txBody>
      </p:sp>
      <p:sp>
        <p:nvSpPr>
          <p:cNvPr id="14336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C68BC2-0CAB-4B45-8E38-B5425192B614}" type="slidenum">
              <a:rPr lang="en-US" smtClean="0"/>
              <a:pPr>
                <a:defRPr/>
              </a:pPr>
              <a:t>61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075"/>
            <a:ext cx="7743825" cy="6245737"/>
          </a:xfrm>
        </p:spPr>
        <p:txBody>
          <a:bodyPr>
            <a:normAutofit/>
          </a:bodyPr>
          <a:lstStyle/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Background </a:t>
            </a:r>
            <a:r>
              <a:rPr lang="en-US" sz="1700" b="1" dirty="0" smtClean="0">
                <a:solidFill>
                  <a:srgbClr val="09213B"/>
                </a:solidFill>
              </a:rPr>
              <a:t>– High-Density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lipoprotein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(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) protects the </a:t>
            </a:r>
            <a:r>
              <a:rPr lang="en-US" sz="1700" b="1" dirty="0" smtClean="0">
                <a:solidFill>
                  <a:srgbClr val="09213B"/>
                </a:solidFill>
              </a:rPr>
              <a:t>artery wall</a:t>
            </a:r>
            <a:r>
              <a:rPr lang="en-US" sz="1700" dirty="0" smtClean="0">
                <a:solidFill>
                  <a:srgbClr val="09213B"/>
                </a:solidFill>
              </a:rPr>
              <a:t> by removing </a:t>
            </a:r>
            <a:r>
              <a:rPr lang="en-US" sz="1700" b="1" dirty="0" smtClean="0">
                <a:solidFill>
                  <a:srgbClr val="09213B"/>
                </a:solidFill>
              </a:rPr>
              <a:t>cholesterol</a:t>
            </a:r>
            <a:r>
              <a:rPr lang="en-US" sz="1700" dirty="0" smtClean="0">
                <a:solidFill>
                  <a:srgbClr val="09213B"/>
                </a:solidFill>
              </a:rPr>
              <a:t> from </a:t>
            </a:r>
            <a:r>
              <a:rPr lang="en-US" sz="1700" b="1" dirty="0" smtClean="0">
                <a:solidFill>
                  <a:srgbClr val="09213B"/>
                </a:solidFill>
              </a:rPr>
              <a:t>lipid-laden </a:t>
            </a:r>
            <a:r>
              <a:rPr lang="en-US" sz="1700" b="1" dirty="0" smtClean="0">
                <a:solidFill>
                  <a:srgbClr val="FF0000"/>
                </a:solidFill>
              </a:rPr>
              <a:t>macrophages</a:t>
            </a:r>
            <a:r>
              <a:rPr lang="en-US" sz="1700" dirty="0" smtClean="0">
                <a:solidFill>
                  <a:srgbClr val="09213B"/>
                </a:solidFill>
              </a:rPr>
              <a:t>. However, recent evidence suggests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also inhibit </a:t>
            </a:r>
            <a:r>
              <a:rPr lang="en-US" sz="1700" b="1" dirty="0" err="1" smtClean="0">
                <a:solidFill>
                  <a:srgbClr val="FF0000"/>
                </a:solidFill>
              </a:rPr>
              <a:t>atherogenesis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by combating </a:t>
            </a:r>
            <a:r>
              <a:rPr lang="en-US" sz="1700" b="1" dirty="0" smtClean="0">
                <a:solidFill>
                  <a:srgbClr val="09213B"/>
                </a:solidFill>
              </a:rPr>
              <a:t>inflammation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b="1" dirty="0" smtClean="0">
              <a:solidFill>
                <a:srgbClr val="FF0000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Method and Results – To identify potential </a:t>
            </a:r>
            <a:r>
              <a:rPr lang="en-US" sz="1700" b="1" dirty="0" smtClean="0">
                <a:solidFill>
                  <a:srgbClr val="FF0000"/>
                </a:solidFill>
              </a:rPr>
              <a:t>anti-inflammatory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mechanisms </a:t>
            </a:r>
            <a:r>
              <a:rPr lang="en-US" sz="1700" dirty="0" smtClean="0">
                <a:solidFill>
                  <a:srgbClr val="09213B"/>
                </a:solidFill>
              </a:rPr>
              <a:t>we challenged </a:t>
            </a:r>
            <a:r>
              <a:rPr lang="en-US" sz="1700" b="1" dirty="0" smtClean="0">
                <a:solidFill>
                  <a:srgbClr val="FF0000"/>
                </a:solidFill>
              </a:rPr>
              <a:t>macrophages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with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an </a:t>
            </a:r>
            <a:r>
              <a:rPr lang="en-US" sz="1700" b="1" dirty="0" smtClean="0">
                <a:solidFill>
                  <a:srgbClr val="09213B"/>
                </a:solidFill>
              </a:rPr>
              <a:t>inflammatory microbial </a:t>
            </a:r>
            <a:r>
              <a:rPr lang="en-US" sz="1700" b="1" dirty="0" err="1" smtClean="0">
                <a:solidFill>
                  <a:srgbClr val="09213B"/>
                </a:solidFill>
              </a:rPr>
              <a:t>ligand</a:t>
            </a:r>
            <a:r>
              <a:rPr lang="en-US" sz="1700" dirty="0" smtClean="0">
                <a:solidFill>
                  <a:srgbClr val="09213B"/>
                </a:solidFill>
              </a:rPr>
              <a:t> for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4.</a:t>
            </a:r>
            <a:r>
              <a:rPr lang="en-US" sz="1700" b="1" dirty="0" smtClean="0">
                <a:solidFill>
                  <a:srgbClr val="FF0000"/>
                </a:solidFill>
              </a:rPr>
              <a:t> 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inhibited the </a:t>
            </a:r>
            <a:r>
              <a:rPr lang="en-US" sz="1700" cap="all" dirty="0" smtClean="0">
                <a:solidFill>
                  <a:srgbClr val="09213B"/>
                </a:solidFill>
              </a:rPr>
              <a:t>expression </a:t>
            </a:r>
            <a:r>
              <a:rPr lang="en-US" sz="1700" dirty="0" smtClean="0">
                <a:solidFill>
                  <a:srgbClr val="09213B"/>
                </a:solidFill>
              </a:rPr>
              <a:t>of 30% (277 of 911) of the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normally induced by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</a:t>
            </a:r>
            <a:r>
              <a:rPr lang="en-US" sz="1700" b="1" dirty="0" smtClean="0">
                <a:solidFill>
                  <a:srgbClr val="09213B"/>
                </a:solidFill>
              </a:rPr>
              <a:t>microarray analysis</a:t>
            </a:r>
            <a:r>
              <a:rPr lang="en-US" sz="1700" dirty="0" smtClean="0">
                <a:solidFill>
                  <a:srgbClr val="09213B"/>
                </a:solidFill>
              </a:rPr>
              <a:t> revealed.</a:t>
            </a:r>
            <a:r>
              <a:rPr lang="en-US" sz="1700" baseline="300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One of its major targets was the </a:t>
            </a:r>
            <a:r>
              <a:rPr lang="en-US" sz="1700" b="1" dirty="0" smtClean="0">
                <a:solidFill>
                  <a:srgbClr val="09213B"/>
                </a:solidFill>
              </a:rPr>
              <a:t>type I </a:t>
            </a:r>
            <a:r>
              <a:rPr lang="en-US" sz="1700" b="1" dirty="0" smtClean="0">
                <a:solidFill>
                  <a:srgbClr val="FF0000"/>
                </a:solidFill>
              </a:rPr>
              <a:t>interferon </a:t>
            </a:r>
            <a:r>
              <a:rPr lang="en-US" sz="1700" b="1" dirty="0" smtClean="0">
                <a:solidFill>
                  <a:srgbClr val="09213B"/>
                </a:solidFill>
              </a:rPr>
              <a:t>response pathway,</a:t>
            </a:r>
            <a:r>
              <a:rPr lang="en-US" sz="1700" dirty="0" smtClean="0">
                <a:solidFill>
                  <a:srgbClr val="09213B"/>
                </a:solidFill>
              </a:rPr>
              <a:t> a family of </a:t>
            </a:r>
            <a:r>
              <a:rPr lang="en-US" sz="1700" b="1" dirty="0" smtClean="0">
                <a:solidFill>
                  <a:srgbClr val="09213B"/>
                </a:solidFill>
              </a:rPr>
              <a:t>potent viral </a:t>
            </a:r>
            <a:r>
              <a:rPr lang="en-US" sz="1700" b="1" dirty="0" err="1" smtClean="0">
                <a:solidFill>
                  <a:srgbClr val="FF0000"/>
                </a:solidFill>
              </a:rPr>
              <a:t>immunoregulators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controlled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FF0000"/>
                </a:solidFill>
              </a:rPr>
              <a:t>TRAM</a:t>
            </a:r>
            <a:r>
              <a:rPr lang="en-US" sz="1700" b="1" dirty="0" smtClean="0"/>
              <a:t>/</a:t>
            </a:r>
            <a:r>
              <a:rPr lang="en-US" sz="1700" b="1" dirty="0" smtClean="0">
                <a:solidFill>
                  <a:srgbClr val="FF0000"/>
                </a:solidFill>
              </a:rPr>
              <a:t>TRIF </a:t>
            </a:r>
            <a:r>
              <a:rPr lang="en-US" sz="1700" b="1" dirty="0" smtClean="0">
                <a:solidFill>
                  <a:srgbClr val="09213B"/>
                </a:solidFill>
              </a:rPr>
              <a:t>signaling pathway</a:t>
            </a:r>
            <a:r>
              <a:rPr lang="en-US" sz="1700" dirty="0" smtClean="0">
                <a:solidFill>
                  <a:srgbClr val="09213B"/>
                </a:solidFill>
              </a:rPr>
              <a:t>. Unexpectedly, the </a:t>
            </a:r>
            <a:r>
              <a:rPr lang="en-US" sz="1700" cap="all" dirty="0" smtClean="0">
                <a:solidFill>
                  <a:srgbClr val="09213B"/>
                </a:solidFill>
              </a:rPr>
              <a:t>ability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FF0000"/>
                </a:solidFill>
              </a:rPr>
              <a:t>HDL </a:t>
            </a:r>
            <a:r>
              <a:rPr lang="en-US" sz="1700" dirty="0" smtClean="0">
                <a:solidFill>
                  <a:srgbClr val="09213B"/>
                </a:solidFill>
              </a:rPr>
              <a:t>to inhibit </a:t>
            </a:r>
            <a:r>
              <a:rPr lang="en-US" sz="1700" b="1" dirty="0" smtClean="0">
                <a:solidFill>
                  <a:srgbClr val="09213B"/>
                </a:solidFill>
              </a:rPr>
              <a:t>gene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expression</a:t>
            </a:r>
            <a:r>
              <a:rPr lang="en-US" sz="1700" dirty="0" smtClean="0">
                <a:solidFill>
                  <a:srgbClr val="09213B"/>
                </a:solidFill>
              </a:rPr>
              <a:t> was independent of </a:t>
            </a:r>
            <a:r>
              <a:rPr lang="en-US" sz="1700" b="1" dirty="0" smtClean="0">
                <a:solidFill>
                  <a:srgbClr val="FF0000"/>
                </a:solidFill>
              </a:rPr>
              <a:t>macrophage </a:t>
            </a:r>
            <a:r>
              <a:rPr lang="en-US" sz="1700" b="1" dirty="0" smtClean="0">
                <a:solidFill>
                  <a:srgbClr val="09213B"/>
                </a:solidFill>
              </a:rPr>
              <a:t>cholesterol stores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FF0000"/>
                </a:solidFill>
              </a:rPr>
              <a:t>Immunofluorescent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studies suggested that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promoted </a:t>
            </a:r>
            <a:r>
              <a:rPr lang="en-US" sz="1700" b="1" dirty="0" smtClean="0">
                <a:solidFill>
                  <a:srgbClr val="FF0000"/>
                </a:solidFill>
              </a:rPr>
              <a:t>TRAM translocation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to </a:t>
            </a:r>
            <a:r>
              <a:rPr lang="en-US" sz="1700" b="1" dirty="0" smtClean="0">
                <a:solidFill>
                  <a:srgbClr val="FF0000"/>
                </a:solidFill>
              </a:rPr>
              <a:t>intracellular </a:t>
            </a:r>
            <a:r>
              <a:rPr lang="en-US" sz="1700" b="1" dirty="0" smtClean="0">
                <a:solidFill>
                  <a:srgbClr val="09213B"/>
                </a:solidFill>
              </a:rPr>
              <a:t>compartment</a:t>
            </a:r>
            <a:r>
              <a:rPr lang="en-US" sz="1700" dirty="0" smtClean="0">
                <a:solidFill>
                  <a:srgbClr val="09213B"/>
                </a:solidFill>
              </a:rPr>
              <a:t>, which impaired subsequent </a:t>
            </a:r>
            <a:r>
              <a:rPr lang="en-US" sz="1700" b="1" dirty="0" smtClean="0">
                <a:solidFill>
                  <a:srgbClr val="09213B"/>
                </a:solidFill>
              </a:rPr>
              <a:t>signaling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FF0000"/>
                </a:solidFill>
              </a:rPr>
              <a:t>TRIF</a:t>
            </a:r>
            <a:r>
              <a:rPr lang="en-US" sz="1700" dirty="0" smtClean="0">
                <a:solidFill>
                  <a:srgbClr val="09213B"/>
                </a:solidFill>
              </a:rPr>
              <a:t>. To examine the </a:t>
            </a:r>
            <a:r>
              <a:rPr lang="en-US" sz="1700" cap="all" dirty="0" smtClean="0">
                <a:solidFill>
                  <a:srgbClr val="09213B"/>
                </a:solidFill>
              </a:rPr>
              <a:t>potential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in vivo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relevance </a:t>
            </a:r>
            <a:r>
              <a:rPr lang="en-US" sz="1700" dirty="0" smtClean="0">
                <a:solidFill>
                  <a:srgbClr val="09213B"/>
                </a:solidFill>
              </a:rPr>
              <a:t>of the</a:t>
            </a:r>
            <a:r>
              <a:rPr lang="en-US" sz="1700" b="1" dirty="0" smtClean="0">
                <a:solidFill>
                  <a:srgbClr val="09213B"/>
                </a:solidFill>
              </a:rPr>
              <a:t> pathway,</a:t>
            </a:r>
            <a:r>
              <a:rPr lang="en-US" sz="1700" dirty="0" smtClean="0">
                <a:solidFill>
                  <a:srgbClr val="09213B"/>
                </a:solidFill>
              </a:rPr>
              <a:t> we used mice deficient in </a:t>
            </a:r>
            <a:r>
              <a:rPr lang="en-US" sz="1700" b="1" dirty="0" err="1" smtClean="0">
                <a:solidFill>
                  <a:srgbClr val="FF0000"/>
                </a:solidFill>
              </a:rPr>
              <a:t>apoliprotein</a:t>
            </a:r>
            <a:r>
              <a:rPr lang="en-US" sz="1700" b="1" dirty="0" smtClean="0">
                <a:solidFill>
                  <a:srgbClr val="FF0000"/>
                </a:solidFill>
              </a:rPr>
              <a:t> A-I</a:t>
            </a:r>
            <a:r>
              <a:rPr lang="en-US" sz="1700" dirty="0" smtClean="0">
                <a:solidFill>
                  <a:srgbClr val="09213B"/>
                </a:solidFill>
              </a:rPr>
              <a:t>, the major </a:t>
            </a:r>
            <a:r>
              <a:rPr lang="en-US" sz="1700" b="1" dirty="0" smtClean="0">
                <a:solidFill>
                  <a:srgbClr val="09213B"/>
                </a:solidFill>
              </a:rPr>
              <a:t>protein </a:t>
            </a:r>
            <a:r>
              <a:rPr lang="en-US" sz="1700" dirty="0" smtClean="0">
                <a:solidFill>
                  <a:srgbClr val="09213B"/>
                </a:solidFill>
              </a:rPr>
              <a:t>of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. After </a:t>
            </a:r>
            <a:r>
              <a:rPr lang="en-US" sz="1700" b="1" dirty="0" smtClean="0">
                <a:solidFill>
                  <a:srgbClr val="09213B"/>
                </a:solidFill>
              </a:rPr>
              <a:t>infection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smtClean="0">
                <a:solidFill>
                  <a:srgbClr val="09213B"/>
                </a:solidFill>
              </a:rPr>
              <a:t>Salmonella </a:t>
            </a:r>
            <a:r>
              <a:rPr lang="en-US" sz="1700" b="1" dirty="0" err="1" smtClean="0">
                <a:solidFill>
                  <a:srgbClr val="09213B"/>
                </a:solidFill>
              </a:rPr>
              <a:t>typhimurium</a:t>
            </a:r>
            <a:r>
              <a:rPr lang="en-US" sz="1700" dirty="0" smtClean="0">
                <a:solidFill>
                  <a:srgbClr val="09213B"/>
                </a:solidFill>
              </a:rPr>
              <a:t>, a </a:t>
            </a:r>
            <a:r>
              <a:rPr lang="en-US" sz="1700" b="1" dirty="0" smtClean="0">
                <a:solidFill>
                  <a:srgbClr val="09213B"/>
                </a:solidFill>
              </a:rPr>
              <a:t>Gram-negative bacterium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b="1" dirty="0" smtClean="0">
                <a:solidFill>
                  <a:srgbClr val="09213B"/>
                </a:solidFill>
              </a:rPr>
              <a:t>expresses </a:t>
            </a:r>
            <a:r>
              <a:rPr lang="en-US" sz="1700" b="1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b="1" dirty="0" smtClean="0">
                <a:solidFill>
                  <a:srgbClr val="09213B"/>
                </a:solidFill>
              </a:rPr>
              <a:t>,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FF0000"/>
                </a:solidFill>
              </a:rPr>
              <a:t>apolipoprotein</a:t>
            </a:r>
            <a:r>
              <a:rPr lang="en-US" sz="1700" b="1" dirty="0" smtClean="0">
                <a:solidFill>
                  <a:srgbClr val="FF0000"/>
                </a:solidFill>
              </a:rPr>
              <a:t> A-I</a:t>
            </a:r>
            <a:r>
              <a:rPr lang="en-US" sz="1700" b="1" dirty="0" smtClean="0">
                <a:solidFill>
                  <a:srgbClr val="09213B"/>
                </a:solidFill>
              </a:rPr>
              <a:t>-deficient</a:t>
            </a:r>
            <a:r>
              <a:rPr lang="en-US" sz="1700" dirty="0" smtClean="0">
                <a:solidFill>
                  <a:srgbClr val="09213B"/>
                </a:solidFill>
              </a:rPr>
              <a:t> mice had 6-fold higher </a:t>
            </a:r>
            <a:r>
              <a:rPr lang="en-US" sz="1700" b="1" dirty="0" smtClean="0">
                <a:solidFill>
                  <a:srgbClr val="09213B"/>
                </a:solidFill>
              </a:rPr>
              <a:t>plasma</a:t>
            </a:r>
            <a:r>
              <a:rPr lang="en-US" sz="1700" dirty="0" smtClean="0">
                <a:solidFill>
                  <a:srgbClr val="09213B"/>
                </a:solidFill>
              </a:rPr>
              <a:t> levels of </a:t>
            </a:r>
            <a:r>
              <a:rPr lang="en-US" sz="1700" b="1" dirty="0" smtClean="0">
                <a:solidFill>
                  <a:srgbClr val="FF0000"/>
                </a:solidFill>
              </a:rPr>
              <a:t>interferon-</a:t>
            </a:r>
            <a:r>
              <a:rPr lang="en-US" sz="1700" b="1" dirty="0" err="1" smtClean="0">
                <a:solidFill>
                  <a:srgbClr val="FF0000"/>
                </a:solidFill>
                <a:sym typeface="Symbol"/>
              </a:rPr>
              <a:t></a:t>
            </a:r>
            <a:r>
              <a:rPr lang="en-US" sz="1700" dirty="0" smtClean="0">
                <a:solidFill>
                  <a:srgbClr val="09213B"/>
                </a:solidFill>
              </a:rPr>
              <a:t>, a key </a:t>
            </a:r>
            <a:r>
              <a:rPr lang="en-US" sz="1700" b="1" dirty="0" smtClean="0">
                <a:solidFill>
                  <a:srgbClr val="09213B"/>
                </a:solidFill>
              </a:rPr>
              <a:t>regulator</a:t>
            </a:r>
            <a:r>
              <a:rPr lang="en-US" sz="1700" dirty="0" smtClean="0">
                <a:solidFill>
                  <a:srgbClr val="09213B"/>
                </a:solidFill>
              </a:rPr>
              <a:t> of the </a:t>
            </a:r>
            <a:r>
              <a:rPr lang="en-US" sz="1700" b="1" dirty="0" smtClean="0">
                <a:solidFill>
                  <a:srgbClr val="09213B"/>
                </a:solidFill>
              </a:rPr>
              <a:t>type-I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than did </a:t>
            </a:r>
            <a:r>
              <a:rPr lang="en-US" sz="1700" b="1" dirty="0" smtClean="0">
                <a:solidFill>
                  <a:srgbClr val="09213B"/>
                </a:solidFill>
              </a:rPr>
              <a:t>wild-type</a:t>
            </a:r>
            <a:r>
              <a:rPr lang="en-US" sz="1700" dirty="0" smtClean="0">
                <a:solidFill>
                  <a:srgbClr val="09213B"/>
                </a:solidFill>
              </a:rPr>
              <a:t> mice.</a:t>
            </a:r>
            <a:endParaRPr lang="en-AU" sz="1700" dirty="0" smtClean="0">
              <a:solidFill>
                <a:srgbClr val="09213B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Conclusions – </a:t>
            </a:r>
            <a:r>
              <a:rPr lang="en-US" sz="1700" b="1" u="sng" dirty="0" smtClean="0">
                <a:solidFill>
                  <a:srgbClr val="FF0000"/>
                </a:solidFill>
              </a:rPr>
              <a:t>HDL</a:t>
            </a:r>
            <a:r>
              <a:rPr lang="en-US" sz="1700" u="sng" dirty="0" smtClean="0">
                <a:solidFill>
                  <a:srgbClr val="FF0000"/>
                </a:solidFill>
              </a:rPr>
              <a:t> </a:t>
            </a:r>
            <a:r>
              <a:rPr lang="en-US" sz="1700" u="sng" dirty="0" smtClean="0">
                <a:solidFill>
                  <a:srgbClr val="09213B"/>
                </a:solidFill>
              </a:rPr>
              <a:t>inhibits a subset of </a:t>
            </a:r>
            <a:r>
              <a:rPr lang="en-US" sz="1700" b="1" u="sng" dirty="0" err="1" smtClean="0">
                <a:solidFill>
                  <a:srgbClr val="FF0000"/>
                </a:solidFill>
              </a:rPr>
              <a:t>lipopolysaccharide</a:t>
            </a:r>
            <a:r>
              <a:rPr lang="en-US" sz="1700" u="sng" dirty="0" smtClean="0">
                <a:solidFill>
                  <a:srgbClr val="09213B"/>
                </a:solidFill>
              </a:rPr>
              <a:t>-</a:t>
            </a:r>
            <a:r>
              <a:rPr lang="en-US" sz="1700" b="1" u="sng" dirty="0" smtClean="0">
                <a:solidFill>
                  <a:srgbClr val="09213B"/>
                </a:solidFill>
              </a:rPr>
              <a:t>stimulated</a:t>
            </a:r>
            <a:r>
              <a:rPr lang="en-US" sz="1700" u="sng" dirty="0" smtClean="0">
                <a:solidFill>
                  <a:srgbClr val="09213B"/>
                </a:solidFill>
              </a:rPr>
              <a:t> </a:t>
            </a:r>
            <a:r>
              <a:rPr lang="en-US" sz="1700" b="1" u="sng" dirty="0" smtClean="0">
                <a:solidFill>
                  <a:srgbClr val="FF0000"/>
                </a:solidFill>
              </a:rPr>
              <a:t>macrophage </a:t>
            </a:r>
            <a:r>
              <a:rPr lang="en-US" sz="1700" b="1" u="sng" dirty="0" smtClean="0">
                <a:solidFill>
                  <a:srgbClr val="09213B"/>
                </a:solidFill>
              </a:rPr>
              <a:t>genes</a:t>
            </a:r>
            <a:r>
              <a:rPr lang="en-US" sz="1700" u="sng" dirty="0" smtClean="0">
                <a:solidFill>
                  <a:srgbClr val="09213B"/>
                </a:solidFill>
              </a:rPr>
              <a:t> that regulate the </a:t>
            </a:r>
            <a:r>
              <a:rPr lang="en-US" sz="1700" b="1" u="sng" dirty="0" smtClean="0">
                <a:solidFill>
                  <a:srgbClr val="09213B"/>
                </a:solidFill>
              </a:rPr>
              <a:t>type I </a:t>
            </a:r>
            <a:r>
              <a:rPr lang="en-US" sz="1700" b="1" u="sng" dirty="0" smtClean="0">
                <a:solidFill>
                  <a:srgbClr val="FF0000"/>
                </a:solidFill>
              </a:rPr>
              <a:t>interferon </a:t>
            </a:r>
            <a:r>
              <a:rPr lang="en-US" sz="1700" b="1" u="sng" dirty="0" smtClean="0">
                <a:solidFill>
                  <a:srgbClr val="09213B"/>
                </a:solidFill>
              </a:rPr>
              <a:t>response</a:t>
            </a:r>
            <a:r>
              <a:rPr lang="en-US" sz="1700" u="sng" dirty="0" smtClean="0">
                <a:solidFill>
                  <a:srgbClr val="09213B"/>
                </a:solidFill>
              </a:rPr>
              <a:t>, and its </a:t>
            </a:r>
            <a:r>
              <a:rPr lang="en-US" sz="1700" u="sng" cap="all" dirty="0" smtClean="0">
                <a:solidFill>
                  <a:srgbClr val="09213B"/>
                </a:solidFill>
              </a:rPr>
              <a:t>action</a:t>
            </a:r>
            <a:r>
              <a:rPr lang="en-US" sz="1700" u="sng" dirty="0" smtClean="0">
                <a:solidFill>
                  <a:srgbClr val="09213B"/>
                </a:solidFill>
              </a:rPr>
              <a:t> is independent of </a:t>
            </a:r>
            <a:r>
              <a:rPr lang="en-US" sz="1700" b="1" u="sng" dirty="0" smtClean="0">
                <a:solidFill>
                  <a:srgbClr val="09213B"/>
                </a:solidFill>
              </a:rPr>
              <a:t>sterol metabolism</a:t>
            </a:r>
            <a:r>
              <a:rPr lang="en-US" sz="1700" u="sng" dirty="0" smtClean="0">
                <a:solidFill>
                  <a:srgbClr val="09213B"/>
                </a:solidFill>
              </a:rPr>
              <a:t>. </a:t>
            </a:r>
            <a:r>
              <a:rPr lang="en-US" sz="1700" dirty="0" smtClean="0">
                <a:solidFill>
                  <a:srgbClr val="09213B"/>
                </a:solidFill>
              </a:rPr>
              <a:t>These findings raise the </a:t>
            </a:r>
            <a:r>
              <a:rPr lang="en-US" sz="1700" cap="all" dirty="0" smtClean="0">
                <a:solidFill>
                  <a:srgbClr val="09213B"/>
                </a:solidFill>
              </a:rPr>
              <a:t>possibility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cap="all" dirty="0" smtClean="0">
                <a:solidFill>
                  <a:srgbClr val="09213B"/>
                </a:solidFill>
              </a:rPr>
              <a:t>regulation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FF0000"/>
                </a:solidFill>
              </a:rPr>
              <a:t>macrophage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FF0000"/>
                </a:solidFill>
              </a:rPr>
              <a:t>HDL</a:t>
            </a:r>
            <a:r>
              <a:rPr lang="en-US" sz="1700" dirty="0" smtClean="0">
                <a:solidFill>
                  <a:srgbClr val="FF0000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might link </a:t>
            </a:r>
            <a:r>
              <a:rPr lang="en-US" sz="1700" b="1" dirty="0" smtClean="0">
                <a:solidFill>
                  <a:srgbClr val="09213B"/>
                </a:solidFill>
              </a:rPr>
              <a:t>innate immunity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err="1" smtClean="0">
                <a:solidFill>
                  <a:srgbClr val="FF0000"/>
                </a:solidFill>
              </a:rPr>
              <a:t>cardioprotection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</p:txBody>
      </p:sp>
      <p:sp>
        <p:nvSpPr>
          <p:cNvPr id="14336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C68BC2-0CAB-4B45-8E38-B5425192B614}" type="slidenum">
              <a:rPr lang="en-US" smtClean="0"/>
              <a:pPr>
                <a:defRPr/>
              </a:pPr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75561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Abstract of science article</a:t>
            </a:r>
            <a:endParaRPr lang="en-US" sz="3600" dirty="0"/>
          </a:p>
        </p:txBody>
      </p:sp>
      <p:sp>
        <p:nvSpPr>
          <p:cNvPr id="13824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414A9B1F-698D-B445-B3E8-A83AF6F5391A}" type="slidenum">
              <a:rPr lang="en-US"/>
              <a:pPr>
                <a:defRPr/>
              </a:pPr>
              <a:t>63</a:t>
            </a:fld>
            <a:endParaRPr lang="en-US" dirty="0"/>
          </a:p>
        </p:txBody>
      </p:sp>
      <p:cxnSp>
        <p:nvCxnSpPr>
          <p:cNvPr id="138246" name="Straight Connector 25"/>
          <p:cNvCxnSpPr>
            <a:cxnSpLocks noChangeShapeType="1"/>
          </p:cNvCxnSpPr>
          <p:nvPr/>
        </p:nvCxnSpPr>
        <p:spPr bwMode="auto">
          <a:xfrm>
            <a:off x="2362200" y="5105400"/>
            <a:ext cx="5711825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47" name="TextBox 29"/>
          <p:cNvSpPr txBox="1">
            <a:spLocks noChangeArrowheads="1"/>
          </p:cNvSpPr>
          <p:nvPr/>
        </p:nvSpPr>
        <p:spPr bwMode="auto">
          <a:xfrm>
            <a:off x="7373938" y="5102225"/>
            <a:ext cx="66516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38248" name="Straight Connector 22"/>
          <p:cNvCxnSpPr>
            <a:cxnSpLocks noChangeShapeType="1"/>
          </p:cNvCxnSpPr>
          <p:nvPr/>
        </p:nvCxnSpPr>
        <p:spPr bwMode="auto">
          <a:xfrm rot="5400000">
            <a:off x="970757" y="3713956"/>
            <a:ext cx="2789238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3825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3825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  <p:sp>
        <p:nvSpPr>
          <p:cNvPr id="17" name="Freeform 16"/>
          <p:cNvSpPr/>
          <p:nvPr/>
        </p:nvSpPr>
        <p:spPr>
          <a:xfrm flipV="1">
            <a:off x="2373313" y="2805111"/>
            <a:ext cx="5700712" cy="128587"/>
          </a:xfrm>
          <a:custGeom>
            <a:avLst/>
            <a:gdLst>
              <a:gd name="connsiteX0" fmla="*/ 0 w 6045200"/>
              <a:gd name="connsiteY0" fmla="*/ 20320 h 121920"/>
              <a:gd name="connsiteX1" fmla="*/ 619760 w 6045200"/>
              <a:gd name="connsiteY1" fmla="*/ 121920 h 121920"/>
              <a:gd name="connsiteX2" fmla="*/ 1239520 w 6045200"/>
              <a:gd name="connsiteY2" fmla="*/ 40640 h 121920"/>
              <a:gd name="connsiteX3" fmla="*/ 1960880 w 6045200"/>
              <a:gd name="connsiteY3" fmla="*/ 101600 h 121920"/>
              <a:gd name="connsiteX4" fmla="*/ 2753360 w 6045200"/>
              <a:gd name="connsiteY4" fmla="*/ 0 h 121920"/>
              <a:gd name="connsiteX5" fmla="*/ 3525520 w 6045200"/>
              <a:gd name="connsiteY5" fmla="*/ 91440 h 121920"/>
              <a:gd name="connsiteX6" fmla="*/ 4297680 w 6045200"/>
              <a:gd name="connsiteY6" fmla="*/ 40640 h 121920"/>
              <a:gd name="connsiteX7" fmla="*/ 4846320 w 6045200"/>
              <a:gd name="connsiteY7" fmla="*/ 0 h 121920"/>
              <a:gd name="connsiteX8" fmla="*/ 5445760 w 6045200"/>
              <a:gd name="connsiteY8" fmla="*/ 0 h 121920"/>
              <a:gd name="connsiteX9" fmla="*/ 5720080 w 6045200"/>
              <a:gd name="connsiteY9" fmla="*/ 40640 h 121920"/>
              <a:gd name="connsiteX10" fmla="*/ 6045200 w 6045200"/>
              <a:gd name="connsiteY10" fmla="*/ 20320 h 121920"/>
              <a:gd name="connsiteX11" fmla="*/ 6045200 w 6045200"/>
              <a:gd name="connsiteY11" fmla="*/ 20320 h 121920"/>
              <a:gd name="connsiteX12" fmla="*/ 6045200 w 6045200"/>
              <a:gd name="connsiteY12" fmla="*/ 20320 h 1219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45200" h="121920">
                <a:moveTo>
                  <a:pt x="0" y="20320"/>
                </a:moveTo>
                <a:lnTo>
                  <a:pt x="619760" y="121920"/>
                </a:lnTo>
                <a:lnTo>
                  <a:pt x="1239520" y="40640"/>
                </a:lnTo>
                <a:lnTo>
                  <a:pt x="1960880" y="101600"/>
                </a:lnTo>
                <a:lnTo>
                  <a:pt x="2753360" y="0"/>
                </a:lnTo>
                <a:lnTo>
                  <a:pt x="3525520" y="91440"/>
                </a:lnTo>
                <a:lnTo>
                  <a:pt x="4297680" y="40640"/>
                </a:lnTo>
                <a:lnTo>
                  <a:pt x="4846320" y="0"/>
                </a:lnTo>
                <a:lnTo>
                  <a:pt x="5445760" y="0"/>
                </a:lnTo>
                <a:lnTo>
                  <a:pt x="5720080" y="40640"/>
                </a:lnTo>
                <a:lnTo>
                  <a:pt x="6045200" y="20320"/>
                </a:lnTo>
                <a:lnTo>
                  <a:pt x="6045200" y="20320"/>
                </a:lnTo>
                <a:lnTo>
                  <a:pt x="6045200" y="20320"/>
                </a:lnTo>
              </a:path>
            </a:pathLst>
          </a:custGeom>
          <a:ln>
            <a:solidFill>
              <a:schemeClr val="tx2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Three translation devices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571500" indent="-514350">
              <a:buFont typeface="+mj-lt"/>
              <a:buAutoNum type="arabicPeriod"/>
            </a:pPr>
            <a:r>
              <a:rPr lang="en-US" dirty="0" smtClean="0"/>
              <a:t>semantic density of </a:t>
            </a:r>
            <a:r>
              <a:rPr lang="en-US" i="1" dirty="0" smtClean="0"/>
              <a:t>wording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changes caused by </a:t>
            </a:r>
            <a:r>
              <a:rPr lang="en-US" i="1" dirty="0" err="1" smtClean="0"/>
              <a:t>clausing</a:t>
            </a:r>
            <a:r>
              <a:rPr lang="en-US" i="1" dirty="0" smtClean="0"/>
              <a:t> </a:t>
            </a:r>
            <a:r>
              <a:rPr lang="en-US" dirty="0" smtClean="0"/>
              <a:t>of words</a:t>
            </a:r>
          </a:p>
          <a:p>
            <a:pPr marL="571500" indent="-514350">
              <a:buFont typeface="+mj-lt"/>
              <a:buAutoNum type="arabicPeriod"/>
            </a:pPr>
            <a:r>
              <a:rPr lang="en-US" dirty="0" smtClean="0"/>
              <a:t>changes caused by </a:t>
            </a:r>
            <a:r>
              <a:rPr lang="en-US" i="1" dirty="0" smtClean="0"/>
              <a:t>sequencing </a:t>
            </a:r>
            <a:r>
              <a:rPr lang="en-US" dirty="0" smtClean="0"/>
              <a:t>of clauses</a:t>
            </a:r>
          </a:p>
          <a:p>
            <a:pPr marL="571500" indent="-514350">
              <a:buFont typeface="+mj-lt"/>
              <a:buAutoNum type="arabicPeriod"/>
            </a:pPr>
            <a:endParaRPr lang="en-US" dirty="0" smtClean="0"/>
          </a:p>
          <a:p>
            <a:pPr marL="571500" indent="-514350"/>
            <a:r>
              <a:rPr lang="en-US" i="1" dirty="0" smtClean="0"/>
              <a:t>wording </a:t>
            </a:r>
            <a:r>
              <a:rPr lang="en-US" dirty="0" smtClean="0"/>
              <a:t>is for SD strengths</a:t>
            </a:r>
          </a:p>
          <a:p>
            <a:pPr marL="971550" lvl="1" indent="-514350"/>
            <a:r>
              <a:rPr lang="en-US" dirty="0" smtClean="0"/>
              <a:t>used for codes and profiles</a:t>
            </a:r>
          </a:p>
          <a:p>
            <a:pPr marL="571500" indent="-514350"/>
            <a:r>
              <a:rPr lang="en-US" i="1" dirty="0" err="1" smtClean="0"/>
              <a:t>clausing</a:t>
            </a:r>
            <a:r>
              <a:rPr lang="en-US" i="1" dirty="0" smtClean="0"/>
              <a:t> </a:t>
            </a:r>
            <a:r>
              <a:rPr lang="en-US" dirty="0" smtClean="0"/>
              <a:t>and </a:t>
            </a:r>
            <a:r>
              <a:rPr lang="en-US" i="1" dirty="0" smtClean="0"/>
              <a:t>sequencing </a:t>
            </a:r>
            <a:r>
              <a:rPr lang="en-US" dirty="0" smtClean="0"/>
              <a:t>are for adding meaning to a text</a:t>
            </a:r>
          </a:p>
          <a:p>
            <a:pPr marL="971550" lvl="1" indent="-514350"/>
            <a:r>
              <a:rPr lang="en-US" dirty="0" smtClean="0"/>
              <a:t>used to explore why codes and profiles change as they do over time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64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65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66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2243908" y="350660"/>
            <a:ext cx="2428797" cy="6005689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Sequencing (main types only)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181100"/>
          <a:ext cx="7619999" cy="4724400"/>
        </p:xfrm>
        <a:graphic>
          <a:graphicData uri="http://schemas.openxmlformats.org/drawingml/2006/table">
            <a:tbl>
              <a:tblPr/>
              <a:tblGrid>
                <a:gridCol w="847014"/>
                <a:gridCol w="1644108"/>
                <a:gridCol w="2051551"/>
                <a:gridCol w="3077326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Clauses related, often through conjunctions. Knowledge more than sum of parts.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800" i="0" kern="1200" dirty="0" smtClean="0">
                        <a:solidFill>
                          <a:schemeClr val="tx2"/>
                        </a:solidFill>
                        <a:latin typeface="+mn-lt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Vesicles in the cytoplasm called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lysosome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fuse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with the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releasing digestive enzymes such as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lysosiume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and proteases into the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The result of </a:t>
                      </a:r>
                      <a:r>
                        <a:rPr lang="en-US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this fusion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 called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AU" sz="1800" dirty="0" smtClean="0"/>
                        <a:t> .</a:t>
                      </a: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US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Clauses not brought into relations that add meanings to constituents.</a:t>
                      </a:r>
                      <a:endParaRPr lang="en-AU" sz="2000" kern="1200" dirty="0" smtClean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i="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AU" sz="1800" i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‘Ok does that make sense? Too many notes for one day’</a:t>
                      </a:r>
                      <a:endParaRPr lang="en-AU" sz="1800" i="0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368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247AE7A-7186-DC49-A312-C3AEB9F1755B}" type="slidenum">
              <a:rPr lang="en-US" smtClean="0"/>
              <a:pPr>
                <a:defRPr/>
              </a:pPr>
              <a:t>67</a:t>
            </a:fld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-129941" y="3375548"/>
            <a:ext cx="3485692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Sequencing (main types only)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181100"/>
          <a:ext cx="7619999" cy="4724400"/>
        </p:xfrm>
        <a:graphic>
          <a:graphicData uri="http://schemas.openxmlformats.org/drawingml/2006/table">
            <a:tbl>
              <a:tblPr/>
              <a:tblGrid>
                <a:gridCol w="847014"/>
                <a:gridCol w="1644108"/>
                <a:gridCol w="2051551"/>
                <a:gridCol w="3077326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tx2"/>
                          </a:solidFill>
                          <a:ea typeface="ＭＳ Ｐゴシック" panose="020B0600070205080204" pitchFamily="34" charset="-128"/>
                        </a:rPr>
                        <a:t>Clauses related, often through conjunctions. Knowledge more than sum of parts.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800" i="0" kern="1200" dirty="0" smtClean="0">
                        <a:solidFill>
                          <a:schemeClr val="tx2"/>
                        </a:solidFill>
                        <a:latin typeface="+mn-lt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Vesicles in the cytoplasm called </a:t>
                      </a:r>
                      <a:r>
                        <a:rPr lang="en-US" sz="18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lysosome</a:t>
                      </a:r>
                      <a:r>
                        <a:rPr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fuse </a:t>
                      </a:r>
                      <a:r>
                        <a:rPr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with the </a:t>
                      </a:r>
                      <a:r>
                        <a:rPr lang="en-US" sz="18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releasing digestive enzymes such as </a:t>
                      </a:r>
                      <a:r>
                        <a:rPr lang="en-US" sz="18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lysosiume</a:t>
                      </a:r>
                      <a:r>
                        <a:rPr lang="en-US" sz="180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and proteases into the </a:t>
                      </a:r>
                      <a:r>
                        <a:rPr lang="en-US" sz="1800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The result of </a:t>
                      </a:r>
                      <a:r>
                        <a:rPr lang="en-US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this fusion 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is called </a:t>
                      </a:r>
                      <a:r>
                        <a:rPr lang="en-US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AU" sz="1800" dirty="0" smtClean="0"/>
                        <a:t> .</a:t>
                      </a: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US" sz="20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Clauses not brought into relations that add meanings to constituents.</a:t>
                      </a:r>
                      <a:endParaRPr lang="en-AU" sz="2000" kern="1200" dirty="0" smtClean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i="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AU" sz="1800" i="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‘Ok does that make sense? Too many notes for one day’</a:t>
                      </a:r>
                      <a:endParaRPr lang="en-AU" sz="1800" i="0" kern="1200" dirty="0">
                        <a:solidFill>
                          <a:schemeClr val="accen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368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247AE7A-7186-DC49-A312-C3AEB9F1755B}" type="slidenum">
              <a:rPr lang="en-US" smtClean="0"/>
              <a:pPr>
                <a:defRPr/>
              </a:pPr>
              <a:t>68</a:t>
            </a:fld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-129941" y="3375548"/>
            <a:ext cx="3485692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200" dirty="0" smtClean="0"/>
              <a:t>Sequencing (main types only)</a:t>
            </a:r>
            <a:endParaRPr lang="en-US" sz="32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270000" y="1181100"/>
          <a:ext cx="7619999" cy="4724400"/>
        </p:xfrm>
        <a:graphic>
          <a:graphicData uri="http://schemas.openxmlformats.org/drawingml/2006/table">
            <a:tbl>
              <a:tblPr/>
              <a:tblGrid>
                <a:gridCol w="847014"/>
                <a:gridCol w="1644108"/>
                <a:gridCol w="2051551"/>
                <a:gridCol w="3077326"/>
              </a:tblGrid>
              <a:tr h="1431153">
                <a:tc rowSpan="2">
                  <a:txBody>
                    <a:bodyPr/>
                    <a:lstStyle/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ES_tradnl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  <a:p>
                      <a:pPr marL="6350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solidFill>
                            <a:schemeClr val="accent1"/>
                          </a:solidFill>
                          <a:ea typeface="ＭＳ Ｐゴシック" panose="020B0600070205080204" pitchFamily="34" charset="-128"/>
                        </a:rPr>
                        <a:t>Clauses related, often through conjunctions. Knowledge more than sum of parts.</a:t>
                      </a: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accent1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lang="en-US" sz="1800" i="0" kern="1200" dirty="0" smtClean="0">
                        <a:solidFill>
                          <a:schemeClr val="accent1"/>
                        </a:solidFill>
                        <a:latin typeface="+mn-lt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Vesicles in the cytoplasm called </a:t>
                      </a:r>
                      <a:r>
                        <a:rPr lang="en-US" sz="1800" kern="1200" dirty="0" err="1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lysosome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b="1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fuse 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with the </a:t>
                      </a:r>
                      <a:r>
                        <a:rPr lang="en-US" sz="1800" kern="1200" dirty="0" err="1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releasing digestive enzymes such as </a:t>
                      </a:r>
                      <a:r>
                        <a:rPr lang="en-US" sz="1800" kern="1200" dirty="0" err="1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lysosiume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 and proteases into the </a:t>
                      </a:r>
                      <a:r>
                        <a:rPr lang="en-US" sz="1800" kern="1200" dirty="0" err="1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phagosome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. The result of </a:t>
                      </a:r>
                      <a:r>
                        <a:rPr lang="en-US" sz="1800" b="1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this fusion </a:t>
                      </a:r>
                      <a:r>
                        <a:rPr lang="en-US" sz="1800" kern="1200" dirty="0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is called </a:t>
                      </a:r>
                      <a:r>
                        <a:rPr lang="en-US" sz="1800" kern="1200" dirty="0" err="1" smtClean="0">
                          <a:solidFill>
                            <a:schemeClr val="accent1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AU" sz="1800" dirty="0" smtClean="0">
                          <a:solidFill>
                            <a:schemeClr val="accent1"/>
                          </a:solidFill>
                        </a:rPr>
                        <a:t> .</a:t>
                      </a:r>
                    </a:p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Char char="-"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674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Clauses not brought into relations that add meanings to constituents.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</a:txBody>
                  <a:tcPr marL="0" marR="0" marT="0" marB="0" horzOverflow="overflow"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180975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800" i="0" dirty="0" smtClean="0">
                        <a:solidFill>
                          <a:schemeClr val="tx2"/>
                        </a:solidFill>
                        <a:ea typeface="ＭＳ Ｐゴシック" panose="020B0600070205080204" pitchFamily="34" charset="-128"/>
                      </a:endParaRPr>
                    </a:p>
                    <a:p>
                      <a:pPr marL="180975" indent="0"/>
                      <a:r>
                        <a:rPr lang="en-AU" sz="180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‘Ok does that make sense? Too many notes for one day’</a:t>
                      </a:r>
                      <a:endParaRPr lang="en-AU" sz="180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13683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247AE7A-7186-DC49-A312-C3AEB9F1755B}" type="slidenum">
              <a:rPr lang="en-US" smtClean="0"/>
              <a:pPr>
                <a:defRPr/>
              </a:pPr>
              <a:t>69</a:t>
            </a:fld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rot="16200000" flipH="1">
            <a:off x="-129941" y="3375548"/>
            <a:ext cx="3485692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Times New Roman" charset="0"/>
                <a:cs typeface="Times New Roman" charset="0"/>
              </a:rPr>
              <a:t>Semantic density</a:t>
            </a:r>
            <a:endParaRPr lang="en-US" dirty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6180138" cy="4784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smtClean="0">
                <a:ea typeface="Times New Roman" charset="0"/>
                <a:cs typeface="Times New Roman" charset="0"/>
              </a:rPr>
              <a:t>degree of condensation of meaning </a:t>
            </a:r>
          </a:p>
          <a:p>
            <a:endParaRPr lang="en-US" smtClean="0">
              <a:ea typeface="Times New Roman" charset="0"/>
              <a:cs typeface="Times New Roman" charset="0"/>
            </a:endParaRPr>
          </a:p>
          <a:p>
            <a:r>
              <a:rPr lang="en-US" sz="2800" smtClean="0">
                <a:ea typeface="Times New Roman" charset="0"/>
                <a:cs typeface="Times New Roman" charset="0"/>
              </a:rPr>
              <a:t>may be stronger (+) or weaker (–)  along a continuum of strengths</a:t>
            </a:r>
          </a:p>
          <a:p>
            <a:pPr lvl="1"/>
            <a:r>
              <a:rPr lang="en-US" sz="2400" smtClean="0">
                <a:ea typeface="Times New Roman" charset="0"/>
                <a:cs typeface="Times New Roman" charset="0"/>
              </a:rPr>
              <a:t>weaker = fewer meanings are condensed</a:t>
            </a:r>
          </a:p>
          <a:p>
            <a:pPr lvl="1"/>
            <a:r>
              <a:rPr lang="en-US" sz="2400" smtClean="0">
                <a:ea typeface="Times New Roman" charset="0"/>
                <a:cs typeface="Times New Roman" charset="0"/>
              </a:rPr>
              <a:t>stronger = more meanings are condensed</a:t>
            </a:r>
          </a:p>
          <a:p>
            <a:pPr lvl="1"/>
            <a:endParaRPr lang="en-US" sz="2400" smtClean="0">
              <a:ea typeface="Times New Roman" charset="0"/>
              <a:cs typeface="Times New Roman" charset="0"/>
            </a:endParaRPr>
          </a:p>
          <a:p>
            <a:r>
              <a:rPr lang="en-US" sz="2800" smtClean="0">
                <a:ea typeface="Times New Roman" charset="0"/>
                <a:cs typeface="Times New Roman" charset="0"/>
              </a:rPr>
              <a:t>strength related to </a:t>
            </a:r>
            <a:r>
              <a:rPr lang="en-US" sz="2800" i="1" smtClean="0">
                <a:ea typeface="Times New Roman" charset="0"/>
                <a:cs typeface="Times New Roman" charset="0"/>
              </a:rPr>
              <a:t>semantic structure </a:t>
            </a:r>
            <a:r>
              <a:rPr lang="en-US" sz="2800" smtClean="0">
                <a:ea typeface="Times New Roman" charset="0"/>
                <a:cs typeface="Times New Roman" charset="0"/>
              </a:rPr>
              <a:t>(constellations of meaning)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753CB93-8AE5-9F41-A898-20F889CA5EC4}" type="slidenum">
              <a:rPr lang="en-US"/>
              <a:pPr>
                <a:defRPr/>
              </a:pPr>
              <a:t>7</a:t>
            </a:fld>
            <a:endParaRPr lang="en-US" dirty="0"/>
          </a:p>
        </p:txBody>
      </p:sp>
      <p:sp>
        <p:nvSpPr>
          <p:cNvPr id="43014" name="TextBox 5"/>
          <p:cNvSpPr txBox="1">
            <a:spLocks noChangeArrowheads="1"/>
          </p:cNvSpPr>
          <p:nvPr/>
        </p:nvSpPr>
        <p:spPr bwMode="auto">
          <a:xfrm>
            <a:off x="7288213" y="1341438"/>
            <a:ext cx="16637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Times New Roman" charset="0"/>
                <a:ea typeface="Times New Roman" charset="0"/>
                <a:cs typeface="Times New Roman" charset="0"/>
              </a:rPr>
              <a:t>stronger SD</a:t>
            </a:r>
          </a:p>
        </p:txBody>
      </p:sp>
      <p:sp>
        <p:nvSpPr>
          <p:cNvPr id="43015" name="TextBox 6"/>
          <p:cNvSpPr txBox="1">
            <a:spLocks noChangeArrowheads="1"/>
          </p:cNvSpPr>
          <p:nvPr/>
        </p:nvSpPr>
        <p:spPr bwMode="auto">
          <a:xfrm>
            <a:off x="7342188" y="4824413"/>
            <a:ext cx="15446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400">
                <a:latin typeface="Times New Roman" charset="0"/>
                <a:ea typeface="Times New Roman" charset="0"/>
                <a:cs typeface="Times New Roman" charset="0"/>
              </a:rPr>
              <a:t>weaker SD</a:t>
            </a:r>
          </a:p>
        </p:txBody>
      </p:sp>
      <p:sp>
        <p:nvSpPr>
          <p:cNvPr id="10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cxnSp>
        <p:nvCxnSpPr>
          <p:cNvPr id="11" name="Straight Arrow Connector 10"/>
          <p:cNvCxnSpPr>
            <a:cxnSpLocks noChangeShapeType="1"/>
          </p:cNvCxnSpPr>
          <p:nvPr/>
        </p:nvCxnSpPr>
        <p:spPr bwMode="auto">
          <a:xfrm rot="5400000">
            <a:off x="6532562" y="3344863"/>
            <a:ext cx="3082925" cy="0"/>
          </a:xfrm>
          <a:prstGeom prst="straightConnector1">
            <a:avLst/>
          </a:prstGeom>
          <a:noFill/>
          <a:ln w="57150">
            <a:solidFill>
              <a:schemeClr val="tx2"/>
            </a:solidFill>
            <a:round/>
            <a:headEnd type="triangle" w="lg" len="lg"/>
            <a:tailEnd type="triangle" w="lg" len="lg"/>
          </a:ln>
          <a:effectLst/>
          <a:extLst/>
        </p:spPr>
      </p:cxnSp>
    </p:spTree>
    <p:extLst>
      <p:ext uri="{BB962C8B-B14F-4D97-AF65-F5344CB8AC3E}">
        <p14:creationId xmlns:p14="http://schemas.microsoft.com/office/powerpoint/2010/main" val="749591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70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13306" y="1181100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006424" y="2100226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71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13306" y="1181100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6220188" y="897038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006424" y="2100226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Subsumptive</a:t>
            </a:r>
            <a:r>
              <a:rPr lang="en-US" dirty="0" smtClean="0"/>
              <a:t> sequencing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strongest condensation</a:t>
            </a:r>
          </a:p>
          <a:p>
            <a:endParaRPr lang="en-AU" dirty="0" smtClean="0"/>
          </a:p>
          <a:p>
            <a:pPr>
              <a:buNone/>
            </a:pPr>
            <a:r>
              <a:rPr lang="en-AU" dirty="0" smtClean="0"/>
              <a:t>	‘Vesicles in the cytoplasm called </a:t>
            </a:r>
            <a:r>
              <a:rPr lang="en-AU" dirty="0" err="1" smtClean="0"/>
              <a:t>lysosome</a:t>
            </a:r>
            <a:r>
              <a:rPr lang="en-AU" dirty="0" smtClean="0"/>
              <a:t> </a:t>
            </a:r>
            <a:r>
              <a:rPr lang="en-AU" u="sng" dirty="0" smtClean="0"/>
              <a:t>fuse</a:t>
            </a:r>
            <a:r>
              <a:rPr lang="en-AU" dirty="0" smtClean="0"/>
              <a:t> with the </a:t>
            </a:r>
            <a:r>
              <a:rPr lang="en-AU" dirty="0" err="1" smtClean="0"/>
              <a:t>phagosome</a:t>
            </a:r>
            <a:r>
              <a:rPr lang="en-AU" dirty="0" smtClean="0"/>
              <a:t> releasing digestive enzymes such as </a:t>
            </a:r>
            <a:r>
              <a:rPr lang="en-AU" dirty="0" err="1" smtClean="0"/>
              <a:t>lysozyme</a:t>
            </a:r>
            <a:r>
              <a:rPr lang="en-AU" dirty="0" smtClean="0"/>
              <a:t> and proteases into the </a:t>
            </a:r>
            <a:r>
              <a:rPr lang="en-AU" dirty="0" err="1" smtClean="0"/>
              <a:t>phagosome</a:t>
            </a:r>
            <a:r>
              <a:rPr lang="en-AU" dirty="0" smtClean="0"/>
              <a:t>. The result of this </a:t>
            </a:r>
            <a:r>
              <a:rPr lang="en-AU" b="1" dirty="0" smtClean="0"/>
              <a:t>fusion</a:t>
            </a:r>
            <a:r>
              <a:rPr lang="en-AU" dirty="0" smtClean="0"/>
              <a:t> is called </a:t>
            </a:r>
            <a:r>
              <a:rPr lang="en-AU" dirty="0" err="1" smtClean="0"/>
              <a:t>phagolisosome</a:t>
            </a:r>
            <a:r>
              <a:rPr lang="en-AU" dirty="0" smtClean="0"/>
              <a:t>.’</a:t>
            </a:r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72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73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6220188" y="1465263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3006424" y="2100226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3" name="Rounded Rectangle 12"/>
          <p:cNvSpPr/>
          <p:nvPr/>
        </p:nvSpPr>
        <p:spPr>
          <a:xfrm>
            <a:off x="4613306" y="1181100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Assumptive sequencing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second strongest condensation</a:t>
            </a:r>
          </a:p>
          <a:p>
            <a:endParaRPr lang="en-AU" dirty="0" smtClean="0"/>
          </a:p>
          <a:p>
            <a:pPr>
              <a:buNone/>
            </a:pPr>
            <a:r>
              <a:rPr lang="en-AU" dirty="0" smtClean="0"/>
              <a:t>	‘The microorganism is then engulfed by the phagocyte into a vacuole known as a </a:t>
            </a:r>
            <a:r>
              <a:rPr lang="en-AU" u="sng" dirty="0" err="1" smtClean="0"/>
              <a:t>phagosome</a:t>
            </a:r>
            <a:r>
              <a:rPr lang="en-AU" dirty="0" smtClean="0"/>
              <a:t>. Vesicles in the cytoplasm called </a:t>
            </a:r>
            <a:r>
              <a:rPr lang="en-AU" dirty="0" err="1" smtClean="0"/>
              <a:t>lysosome</a:t>
            </a:r>
            <a:r>
              <a:rPr lang="en-AU" dirty="0" smtClean="0"/>
              <a:t> fuse with the </a:t>
            </a:r>
            <a:r>
              <a:rPr lang="en-AU" b="1" dirty="0" err="1" smtClean="0"/>
              <a:t>phagosome</a:t>
            </a:r>
            <a:r>
              <a:rPr lang="en-AU" dirty="0" smtClean="0"/>
              <a:t> releasing digestive enzymes such as </a:t>
            </a:r>
            <a:r>
              <a:rPr lang="en-AU" dirty="0" err="1" smtClean="0"/>
              <a:t>lysozyme</a:t>
            </a:r>
            <a:r>
              <a:rPr lang="en-AU" dirty="0" smtClean="0"/>
              <a:t> and proteases into the </a:t>
            </a:r>
            <a:r>
              <a:rPr lang="en-AU" b="1" dirty="0" err="1" smtClean="0"/>
              <a:t>phagosome</a:t>
            </a:r>
            <a:r>
              <a:rPr lang="en-AU" b="1" dirty="0" smtClean="0"/>
              <a:t>.’</a:t>
            </a:r>
            <a:endParaRPr lang="en-AU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74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75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4613306" y="2358349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006424" y="2100226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76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4613306" y="2358349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Rounded Rectangle 8"/>
          <p:cNvSpPr/>
          <p:nvPr/>
        </p:nvSpPr>
        <p:spPr>
          <a:xfrm>
            <a:off x="3006424" y="2100226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2" name="Rounded Rectangle 11"/>
          <p:cNvSpPr/>
          <p:nvPr/>
        </p:nvSpPr>
        <p:spPr>
          <a:xfrm>
            <a:off x="6220188" y="1752176"/>
            <a:ext cx="1606882" cy="1895023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77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13306" y="3952178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006424" y="4520403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78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9213B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9213B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ounded Rectangle 8"/>
          <p:cNvSpPr/>
          <p:nvPr/>
        </p:nvSpPr>
        <p:spPr>
          <a:xfrm>
            <a:off x="4613306" y="5313877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3006424" y="4520403"/>
            <a:ext cx="1606882" cy="56822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23D56D-6474-174F-89CD-9C05052B46E1}" type="slidenum">
              <a:rPr lang="en-US" smtClean="0"/>
              <a:pPr>
                <a:defRPr/>
              </a:pPr>
              <a:t>79</a:t>
            </a:fld>
            <a:endParaRPr lang="en-US" dirty="0"/>
          </a:p>
        </p:txBody>
      </p:sp>
      <p:graphicFrame>
        <p:nvGraphicFramePr>
          <p:cNvPr id="7" name="object 2"/>
          <p:cNvGraphicFramePr>
            <a:graphicFrameLocks noGrp="1"/>
          </p:cNvGraphicFramePr>
          <p:nvPr/>
        </p:nvGraphicFramePr>
        <p:xfrm>
          <a:off x="2243909" y="485775"/>
          <a:ext cx="5818308" cy="35787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949202"/>
                <a:gridCol w="1494475"/>
                <a:gridCol w="1629502"/>
                <a:gridCol w="1745129"/>
              </a:tblGrid>
              <a:tr h="357871">
                <a:tc>
                  <a:txBody>
                    <a:bodyPr/>
                    <a:lstStyle/>
                    <a:p>
                      <a:pPr marL="64769" algn="ctr">
                        <a:lnSpc>
                          <a:spcPct val="100000"/>
                        </a:lnSpc>
                      </a:pPr>
                      <a:r>
                        <a:rPr lang="en-AU" sz="1800" b="1" dirty="0" smtClean="0">
                          <a:latin typeface="Times New Roman"/>
                          <a:cs typeface="Times New Roman"/>
                        </a:rPr>
                        <a:t>EC</a:t>
                      </a:r>
                      <a:endParaRPr sz="1800" b="1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5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5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pPr marL="64769">
                        <a:lnSpc>
                          <a:spcPct val="100000"/>
                        </a:lnSpc>
                      </a:pPr>
                      <a:r>
                        <a:rPr sz="1800" b="1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Su</a:t>
                      </a:r>
                      <a:r>
                        <a:rPr sz="1800" b="1" spc="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</a:t>
                      </a:r>
                      <a:r>
                        <a:rPr sz="1800" b="1" spc="-5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-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s</a:t>
                      </a:r>
                      <a:r>
                        <a:rPr sz="1800" b="1" spc="-1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u</a:t>
                      </a:r>
                      <a:r>
                        <a:rPr sz="1800" b="1" spc="0" dirty="0" smtClean="0">
                          <a:solidFill>
                            <a:srgbClr val="2C7C9F"/>
                          </a:solidFill>
                          <a:latin typeface="Times New Roman"/>
                          <a:cs typeface="Times New Roman"/>
                        </a:rPr>
                        <a:t>btype</a:t>
                      </a:r>
                      <a:endParaRPr sz="1800" dirty="0">
                        <a:solidFill>
                          <a:srgbClr val="2C7C9F"/>
                        </a:solidFill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7366">
                      <a:solidFill>
                        <a:srgbClr val="000000"/>
                      </a:solidFill>
                      <a:prstDash val="solid"/>
                    </a:lnL>
                    <a:lnR w="7366">
                      <a:solidFill>
                        <a:srgbClr val="000000"/>
                      </a:solidFill>
                      <a:prstDash val="solid"/>
                    </a:lnR>
                    <a:lnT w="7366">
                      <a:solidFill>
                        <a:srgbClr val="000000"/>
                      </a:solidFill>
                      <a:prstDash val="solid"/>
                    </a:lnT>
                    <a:lnB w="7366">
                      <a:solidFill>
                        <a:srgbClr val="000000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243909" y="1066800"/>
          <a:ext cx="5808830" cy="5168044"/>
        </p:xfrm>
        <a:graphic>
          <a:graphicData uri="http://schemas.openxmlformats.org/drawingml/2006/table">
            <a:tbl>
              <a:tblPr/>
              <a:tblGrid>
                <a:gridCol w="946150"/>
                <a:gridCol w="1493837"/>
                <a:gridCol w="1628775"/>
                <a:gridCol w="1740068"/>
              </a:tblGrid>
              <a:tr h="375798">
                <a:tc rowSpan="17">
                  <a:txBody>
                    <a:bodyPr/>
                    <a:lstStyle/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ts val="1300"/>
                        </a:lnSpc>
                        <a:spcBef>
                          <a:spcPts val="25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ＭＳ Ｐゴシック" charset="-128"/>
                        <a:cs typeface="ＭＳ Ｐゴシック" charset="-128"/>
                      </a:endParaRPr>
                    </a:p>
                    <a:p>
                      <a:pPr marL="16827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0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cumulative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vertical</a:t>
                      </a:r>
                    </a:p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subsumptive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81109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60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assumptive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horizontal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unexpectant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conditional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causal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temporal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comparative</a:t>
                      </a: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listing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7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9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segmental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sedimental</a:t>
                      </a:r>
                      <a:endParaRPr kumimoji="0" 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50460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marL="6350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compartmental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5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  <a:tr h="2523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rgbClr val="2C7C9F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366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366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CCCC"/>
                    </a:solidFill>
                  </a:tcPr>
                </a:tc>
              </a:tr>
            </a:tbl>
          </a:graphicData>
        </a:graphic>
      </p:graphicFrame>
      <p:cxnSp>
        <p:nvCxnSpPr>
          <p:cNvPr id="10" name="Straight Arrow Connector 9"/>
          <p:cNvCxnSpPr/>
          <p:nvPr/>
        </p:nvCxnSpPr>
        <p:spPr>
          <a:xfrm rot="5400000">
            <a:off x="581917" y="3591719"/>
            <a:ext cx="4254500" cy="1588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ounded Rectangle 10"/>
          <p:cNvSpPr/>
          <p:nvPr/>
        </p:nvSpPr>
        <p:spPr>
          <a:xfrm>
            <a:off x="2047477" y="485774"/>
            <a:ext cx="2747251" cy="5870575"/>
          </a:xfrm>
          <a:prstGeom prst="roundRect">
            <a:avLst/>
          </a:prstGeom>
          <a:noFill/>
          <a:ln w="31750" cmpd="sng">
            <a:solidFill>
              <a:srgbClr val="00009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>
                <a:ea typeface="Times New Roman" charset="0"/>
                <a:cs typeface="Times New Roman" charset="0"/>
              </a:rPr>
              <a:t>Semantic density</a:t>
            </a:r>
            <a:endParaRPr lang="en-US" dirty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5486400" cy="4784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800" i="1" smtClean="0">
                <a:ea typeface="Times New Roman" charset="0"/>
                <a:cs typeface="Times New Roman" charset="0"/>
              </a:rPr>
              <a:t>strengthening </a:t>
            </a:r>
            <a:r>
              <a:rPr lang="en-US" sz="2800" smtClean="0">
                <a:ea typeface="Times New Roman" charset="0"/>
                <a:cs typeface="Times New Roman" charset="0"/>
              </a:rPr>
              <a:t>semantic density</a:t>
            </a:r>
          </a:p>
          <a:p>
            <a:pPr lvl="1"/>
            <a:r>
              <a:rPr lang="en-US" sz="2400" smtClean="0">
                <a:ea typeface="Times New Roman" charset="0"/>
                <a:cs typeface="Times New Roman" charset="0"/>
              </a:rPr>
              <a:t>e.g. condensing a large range of meanings into a symbol or technical term / adding meanings in</a:t>
            </a:r>
          </a:p>
          <a:p>
            <a:endParaRPr lang="en-US" sz="2800" i="1" smtClean="0">
              <a:ea typeface="Times New Roman" charset="0"/>
              <a:cs typeface="Times New Roman" charset="0"/>
            </a:endParaRPr>
          </a:p>
          <a:p>
            <a:r>
              <a:rPr lang="en-US" sz="2800" i="1" smtClean="0">
                <a:ea typeface="Times New Roman" charset="0"/>
                <a:cs typeface="Times New Roman" charset="0"/>
              </a:rPr>
              <a:t>weakening </a:t>
            </a:r>
            <a:r>
              <a:rPr lang="en-US" sz="2800" smtClean="0">
                <a:ea typeface="Times New Roman" charset="0"/>
                <a:cs typeface="Times New Roman" charset="0"/>
              </a:rPr>
              <a:t>semantic density</a:t>
            </a:r>
          </a:p>
          <a:p>
            <a:pPr lvl="1"/>
            <a:r>
              <a:rPr lang="en-US" sz="2400" smtClean="0">
                <a:ea typeface="Times New Roman" charset="0"/>
                <a:cs typeface="Times New Roman" charset="0"/>
              </a:rPr>
              <a:t>e.g. ‘unpacking’ various meanings of a symbol or concept / reducing range of possible meanings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3E263EB3-E128-144B-986B-4537D17916BD}" type="slidenum">
              <a:rPr lang="en-US"/>
              <a:pPr>
                <a:defRPr/>
              </a:pPr>
              <a:t>8</a:t>
            </a:fld>
            <a:endParaRPr lang="en-US" dirty="0"/>
          </a:p>
        </p:txBody>
      </p:sp>
      <p:sp>
        <p:nvSpPr>
          <p:cNvPr id="11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  <p:cxnSp>
        <p:nvCxnSpPr>
          <p:cNvPr id="12" name="Straight Arrow Connector 11"/>
          <p:cNvCxnSpPr>
            <a:cxnSpLocks noChangeShapeType="1"/>
          </p:cNvCxnSpPr>
          <p:nvPr/>
        </p:nvCxnSpPr>
        <p:spPr bwMode="auto">
          <a:xfrm>
            <a:off x="7227888" y="3811588"/>
            <a:ext cx="1330325" cy="1174750"/>
          </a:xfrm>
          <a:prstGeom prst="straightConnector1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lg" len="lg"/>
          </a:ln>
          <a:effectLst/>
          <a:extLst/>
        </p:spPr>
      </p:cxnSp>
      <p:cxnSp>
        <p:nvCxnSpPr>
          <p:cNvPr id="13" name="Straight Arrow Connector 12"/>
          <p:cNvCxnSpPr>
            <a:cxnSpLocks noChangeShapeType="1"/>
          </p:cNvCxnSpPr>
          <p:nvPr/>
        </p:nvCxnSpPr>
        <p:spPr bwMode="auto">
          <a:xfrm flipV="1">
            <a:off x="7227888" y="1571625"/>
            <a:ext cx="1330325" cy="1174750"/>
          </a:xfrm>
          <a:prstGeom prst="straightConnector1">
            <a:avLst/>
          </a:prstGeom>
          <a:noFill/>
          <a:ln w="57150">
            <a:solidFill>
              <a:schemeClr val="tx2"/>
            </a:solidFill>
            <a:round/>
            <a:headEnd/>
            <a:tailEnd type="triangle" w="lg" len="lg"/>
          </a:ln>
          <a:effectLst/>
          <a:extLst/>
        </p:spPr>
      </p:cxnSp>
    </p:spTree>
    <p:extLst>
      <p:ext uri="{BB962C8B-B14F-4D97-AF65-F5344CB8AC3E}">
        <p14:creationId xmlns:p14="http://schemas.microsoft.com/office/powerpoint/2010/main" val="24360931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Annotation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3391647" y="1712278"/>
          <a:ext cx="4276165" cy="23164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822819"/>
                <a:gridCol w="1483567"/>
                <a:gridCol w="1969779"/>
              </a:tblGrid>
              <a:tr h="370840">
                <a:tc rowSpan="2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  <a:endParaRPr kumimoji="0" lang="en-AU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200" i="1" dirty="0" smtClean="0"/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i="1" dirty="0" smtClean="0"/>
                        <a:t>cumulative</a:t>
                      </a:r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2200" i="1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200" b="1" i="0" dirty="0" smtClean="0">
                        <a:solidFill>
                          <a:srgbClr val="FF0000"/>
                        </a:solidFill>
                      </a:endParaRPr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tabLst/>
                      </a:pPr>
                      <a:r>
                        <a:rPr lang="en-US" sz="2200" b="1" i="0" dirty="0" smtClean="0">
                          <a:solidFill>
                            <a:srgbClr val="FF0000"/>
                          </a:solidFill>
                        </a:rPr>
                        <a:t>[</a:t>
                      </a:r>
                      <a:r>
                        <a:rPr lang="en-US" sz="2200" dirty="0" smtClean="0"/>
                        <a:t>red brackets</a:t>
                      </a:r>
                      <a:r>
                        <a:rPr lang="en-US" sz="2200" b="1" dirty="0">
                          <a:solidFill>
                            <a:srgbClr val="FF0000"/>
                          </a:solidFill>
                        </a:rPr>
                        <a:t>]</a:t>
                      </a:r>
                      <a:endParaRPr lang="en-AU" sz="2200" b="1" dirty="0">
                        <a:solidFill>
                          <a:srgbClr val="FF0000"/>
                        </a:solidFill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200" i="1" dirty="0" smtClean="0"/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i="1" dirty="0" smtClean="0"/>
                        <a:t>segmental</a:t>
                      </a:r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AU" sz="2200" i="1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n-US" sz="2200" dirty="0" smtClean="0"/>
                    </a:p>
                    <a:p>
                      <a:pPr marL="88900" indent="0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n-US" sz="2200" dirty="0" smtClean="0"/>
                        <a:t>no </a:t>
                      </a:r>
                      <a:r>
                        <a:rPr lang="en-US" sz="2200" dirty="0"/>
                        <a:t>brackets</a:t>
                      </a:r>
                      <a:endParaRPr lang="en-AU" sz="22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80</a:t>
            </a:fld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rot="16200000" flipH="1">
            <a:off x="3181059" y="2879010"/>
            <a:ext cx="1257859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 lnSpcReduction="10000"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This is a little bit hard: “The INFLUENCE of </a:t>
            </a:r>
            <a:r>
              <a:rPr lang="en-US" sz="3000" b="1" dirty="0" smtClean="0"/>
              <a:t>Greek</a:t>
            </a:r>
            <a:r>
              <a:rPr lang="en-US" sz="3000" dirty="0" smtClean="0"/>
              <a:t> and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cultures.”</a:t>
            </a:r>
            <a:r>
              <a:rPr lang="en-US" sz="3000" baseline="30000" dirty="0" smtClean="0"/>
              <a:t>. </a:t>
            </a:r>
            <a:r>
              <a:rPr lang="en-US" sz="3000" dirty="0" smtClean="0"/>
              <a:t>What does that mean?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What would “the INFLUENCE of </a:t>
            </a:r>
            <a:r>
              <a:rPr lang="en-US" sz="3000" b="1" dirty="0" smtClean="0"/>
              <a:t>Greek</a:t>
            </a:r>
            <a:r>
              <a:rPr lang="en-US" sz="3000" dirty="0" smtClean="0"/>
              <a:t> and </a:t>
            </a:r>
            <a:r>
              <a:rPr lang="en-US" sz="3000" b="1" dirty="0" smtClean="0"/>
              <a:t>Egyptian </a:t>
            </a:r>
            <a:r>
              <a:rPr lang="en-US" sz="3000" dirty="0" smtClean="0"/>
              <a:t>cultures” mean, okay?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No idea, right? What it means is,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if we started to look at all the things in </a:t>
            </a:r>
            <a:r>
              <a:rPr lang="en-US" sz="3000" b="1" dirty="0" smtClean="0"/>
              <a:t>Pompeii</a:t>
            </a:r>
            <a:r>
              <a:rPr lang="en-US" sz="3000" dirty="0" smtClean="0"/>
              <a:t> and </a:t>
            </a:r>
            <a:r>
              <a:rPr lang="en-US" sz="3000" b="1" dirty="0" smtClean="0"/>
              <a:t>Herculaneum</a:t>
            </a:r>
            <a:r>
              <a:rPr lang="en-US" sz="3000" dirty="0" smtClean="0"/>
              <a:t>, what objects may be showing </a:t>
            </a:r>
            <a:r>
              <a:rPr lang="en-US" sz="3000" b="1" dirty="0" smtClean="0"/>
              <a:t>Greek</a:t>
            </a:r>
            <a:r>
              <a:rPr lang="en-US" sz="3000" dirty="0" smtClean="0"/>
              <a:t> design?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design?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/>
              <a:t>Greek</a:t>
            </a:r>
            <a:r>
              <a:rPr lang="en-US" sz="3000" dirty="0" smtClean="0"/>
              <a:t> mythology?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</a:t>
            </a:r>
            <a:r>
              <a:rPr lang="en-US" sz="3000" b="1" dirty="0" smtClean="0"/>
              <a:t>Egyptian</a:t>
            </a:r>
            <a:r>
              <a:rPr lang="en-US" sz="3000" dirty="0" smtClean="0"/>
              <a:t> mythology?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Or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what building techniques like columns?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Are there </a:t>
            </a:r>
            <a:r>
              <a:rPr lang="en-US" sz="3000" b="1" dirty="0" smtClean="0"/>
              <a:t>Greek</a:t>
            </a:r>
            <a:r>
              <a:rPr lang="en-US" sz="3000" dirty="0" smtClean="0"/>
              <a:t> columns?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Do, you know, are the themes of their artwork reflecting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it?</a:t>
            </a:r>
            <a:r>
              <a:rPr lang="en-US" sz="3000" baseline="30000" dirty="0" smtClean="0"/>
              <a:t> </a:t>
            </a:r>
            <a:endParaRPr lang="en-AU" sz="3000" dirty="0" smtClean="0">
              <a:ea typeface="Times New Roman" charset="0"/>
              <a:cs typeface="Times New Roman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7F434267-0036-F249-9843-9F7F329ACC58}" type="slidenum">
              <a:rPr lang="en-US"/>
              <a:pPr>
                <a:defRPr/>
              </a:pPr>
              <a:t>81</a:t>
            </a:fld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Content Placeholder 2"/>
          <p:cNvSpPr>
            <a:spLocks noGrp="1"/>
          </p:cNvSpPr>
          <p:nvPr>
            <p:ph idx="1"/>
          </p:nvPr>
        </p:nvSpPr>
        <p:spPr bwMode="auto">
          <a:xfrm>
            <a:off x="1127125" y="1181100"/>
            <a:ext cx="7762875" cy="517525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sz="3000" dirty="0" smtClean="0"/>
              <a:t>	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So it’s saying, remember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when we started, we said that </a:t>
            </a:r>
            <a:r>
              <a:rPr lang="en-US" sz="3000" b="1" dirty="0" smtClean="0"/>
              <a:t>Pompeii</a:t>
            </a:r>
            <a:r>
              <a:rPr lang="en-US" sz="3000" dirty="0" smtClean="0"/>
              <a:t> had originally been settled by </a:t>
            </a:r>
            <a:r>
              <a:rPr lang="en-US" sz="3000" b="1" dirty="0" smtClean="0"/>
              <a:t>Greeks</a:t>
            </a:r>
            <a:r>
              <a:rPr lang="en-US" sz="3000" dirty="0" smtClean="0"/>
              <a:t>?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Okay? </a:t>
            </a:r>
            <a:r>
              <a:rPr lang="en-US" sz="3000" baseline="30000" dirty="0" smtClean="0"/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And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[[</a:t>
            </a:r>
            <a:r>
              <a:rPr lang="en-US" sz="3000" dirty="0" smtClean="0"/>
              <a:t>if we look at where </a:t>
            </a:r>
            <a:r>
              <a:rPr lang="en-US" sz="3000" b="1" dirty="0" smtClean="0"/>
              <a:t>Italy</a:t>
            </a:r>
            <a:r>
              <a:rPr lang="en-US" sz="3000" dirty="0" smtClean="0"/>
              <a:t> is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it’s not that far from </a:t>
            </a:r>
            <a:r>
              <a:rPr lang="en-US" sz="3000" b="1" dirty="0" smtClean="0"/>
              <a:t>Egypt</a:t>
            </a:r>
            <a:r>
              <a:rPr lang="en-US" sz="3000" dirty="0" smtClean="0"/>
              <a:t> at this time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, umm, we’ve, we’ve had, umm </a:t>
            </a:r>
            <a:r>
              <a:rPr lang="en-US" sz="3000" b="1" dirty="0" smtClean="0"/>
              <a:t>Cleopatra</a:t>
            </a:r>
            <a:r>
              <a:rPr lang="en-US" sz="3000" dirty="0" smtClean="0"/>
              <a:t> has been killed by the time the volcano erupts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,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she and </a:t>
            </a:r>
            <a:r>
              <a:rPr lang="en-US" sz="3000" b="1" dirty="0" smtClean="0"/>
              <a:t>Mark Antony</a:t>
            </a:r>
            <a:r>
              <a:rPr lang="en-US" sz="3000" dirty="0" smtClean="0"/>
              <a:t> are dead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and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baseline="30000" dirty="0" smtClean="0"/>
              <a:t> </a:t>
            </a:r>
            <a:r>
              <a:rPr lang="en-US" sz="3000" b="1" dirty="0" smtClean="0"/>
              <a:t>Egypt</a:t>
            </a:r>
            <a:r>
              <a:rPr lang="en-US" sz="3000" dirty="0" smtClean="0"/>
              <a:t> is part of the </a:t>
            </a:r>
            <a:r>
              <a:rPr lang="en-US" sz="3000" b="1" dirty="0" smtClean="0"/>
              <a:t>Roman Empire</a:t>
            </a:r>
            <a:r>
              <a:rPr lang="en-US" sz="3000" dirty="0" smtClean="0"/>
              <a:t>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endParaRPr lang="en-US" sz="3000" dirty="0" smtClean="0"/>
          </a:p>
        </p:txBody>
      </p:sp>
      <p:sp>
        <p:nvSpPr>
          <p:cNvPr id="136195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6C7C4D-AD1F-1F47-A47F-6A7F450AB6F1}" type="slidenum">
              <a:rPr lang="en-US" smtClean="0"/>
              <a:pPr>
                <a:defRPr/>
              </a:pPr>
              <a:t>82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27125" y="1181100"/>
            <a:ext cx="7762875" cy="5175250"/>
          </a:xfrm>
        </p:spPr>
        <p:txBody>
          <a:bodyPr>
            <a:normAutofit/>
          </a:bodyPr>
          <a:lstStyle/>
          <a:p>
            <a:pPr>
              <a:buFont typeface="Arial" charset="0"/>
              <a:buNone/>
              <a:defRPr/>
            </a:pPr>
            <a:r>
              <a:rPr lang="en-US" sz="3000" dirty="0" smtClean="0"/>
              <a:t>	So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there would be massive amounts of </a:t>
            </a:r>
            <a:r>
              <a:rPr lang="en-US" sz="3000" cap="all" dirty="0" smtClean="0"/>
              <a:t>trade</a:t>
            </a:r>
            <a:r>
              <a:rPr lang="en-US" sz="3000" dirty="0" smtClean="0"/>
              <a:t> going on, and umm, you know people visiting their diplomats you know or their, their, </a:t>
            </a:r>
            <a:r>
              <a:rPr lang="en-US" sz="3000" dirty="0" err="1" smtClean="0"/>
              <a:t>ambassa</a:t>
            </a:r>
            <a:r>
              <a:rPr lang="en-US" sz="3000" dirty="0" smtClean="0"/>
              <a:t>…like their envoys and things like that all going back and forth across the countries.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baseline="30000" dirty="0" smtClean="0">
                <a:solidFill>
                  <a:srgbClr val="FF0000"/>
                </a:solidFill>
              </a:rPr>
              <a:t> </a:t>
            </a:r>
            <a:r>
              <a:rPr lang="en-US" sz="3000" dirty="0" smtClean="0"/>
              <a:t>So, ideas.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>
                <a:solidFill>
                  <a:srgbClr val="FF0000"/>
                </a:solidFill>
              </a:rPr>
              <a:t> </a:t>
            </a:r>
            <a:r>
              <a:rPr lang="en-US" sz="3000" b="1" dirty="0" smtClean="0">
                <a:solidFill>
                  <a:srgbClr val="FF0000"/>
                </a:solidFill>
              </a:rPr>
              <a:t>[</a:t>
            </a:r>
            <a:r>
              <a:rPr lang="en-US" sz="3000" dirty="0" smtClean="0"/>
              <a:t>When you get </a:t>
            </a:r>
            <a:r>
              <a:rPr lang="en-US" sz="3000" dirty="0" err="1" smtClean="0"/>
              <a:t>aahh</a:t>
            </a:r>
            <a:r>
              <a:rPr lang="en-US" sz="3000" dirty="0" smtClean="0"/>
              <a:t> </a:t>
            </a:r>
            <a:r>
              <a:rPr lang="en-US" sz="3000" cap="all" dirty="0" smtClean="0"/>
              <a:t>trade</a:t>
            </a:r>
            <a:r>
              <a:rPr lang="en-US" sz="3000" dirty="0" smtClean="0"/>
              <a:t> in ideas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you wouldn’t have heard this word before. We call it </a:t>
            </a:r>
            <a:r>
              <a:rPr lang="en-US" sz="3000" b="1" dirty="0" smtClean="0"/>
              <a:t>aesthetic trade</a:t>
            </a:r>
            <a:r>
              <a:rPr lang="en-US" sz="3000" dirty="0" smtClean="0"/>
              <a:t>.</a:t>
            </a:r>
            <a:r>
              <a:rPr lang="en-US" sz="3000" b="1" dirty="0" smtClean="0">
                <a:solidFill>
                  <a:srgbClr val="FF0000"/>
                </a:solidFill>
              </a:rPr>
              <a:t>]</a:t>
            </a:r>
            <a:r>
              <a:rPr lang="en-US" sz="3000" dirty="0" smtClean="0"/>
              <a:t> Have you heard of</a:t>
            </a:r>
            <a:r>
              <a:rPr lang="en-US" sz="3000" baseline="30000" dirty="0" smtClean="0"/>
              <a:t> </a:t>
            </a:r>
            <a:r>
              <a:rPr lang="en-US" sz="3000" dirty="0" smtClean="0"/>
              <a:t>it? Yeah</a:t>
            </a:r>
            <a:endParaRPr lang="en-US" sz="3000" dirty="0"/>
          </a:p>
        </p:txBody>
      </p:sp>
      <p:sp>
        <p:nvSpPr>
          <p:cNvPr id="13721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0D8A918A-66B2-D246-8473-5DE483507B68}" type="slidenum">
              <a:rPr lang="en-US" smtClean="0"/>
              <a:pPr>
                <a:defRPr/>
              </a:pPr>
              <a:t>83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490538"/>
            <a:ext cx="7620000" cy="5635625"/>
          </a:xfrm>
        </p:spPr>
        <p:txBody>
          <a:bodyPr>
            <a:normAutofit fontScale="77500" lnSpcReduction="20000"/>
          </a:bodyPr>
          <a:lstStyle/>
          <a:p>
            <a:pPr>
              <a:buFont typeface="Arial" charset="0"/>
              <a:buNone/>
              <a:defRPr/>
            </a:pPr>
            <a:r>
              <a:rPr lang="en-US" dirty="0" smtClean="0"/>
              <a:t>T: Okay B ((student’s name)) what are </a:t>
            </a:r>
            <a:r>
              <a:rPr lang="en-US" b="1" dirty="0" smtClean="0"/>
              <a:t>the cilia?</a:t>
            </a:r>
            <a:r>
              <a:rPr lang="en-US" dirty="0" smtClean="0"/>
              <a:t> What was it? No? A ((student’s name)) do you know what </a:t>
            </a:r>
            <a:r>
              <a:rPr lang="en-US" b="1" dirty="0" smtClean="0"/>
              <a:t>cilia</a:t>
            </a:r>
            <a:r>
              <a:rPr lang="en-US" dirty="0" smtClean="0"/>
              <a:t> is? No? D? Someone must know what they are.</a:t>
            </a:r>
            <a:endParaRPr lang="en-AU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S:	Hairs</a:t>
            </a:r>
            <a:endParaRPr lang="en-AU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S:	The little hairs?</a:t>
            </a:r>
            <a:endParaRPr lang="en-AU" dirty="0" smtClean="0"/>
          </a:p>
          <a:p>
            <a:pPr>
              <a:buFont typeface="Arial" charset="0"/>
              <a:buNone/>
              <a:defRPr/>
            </a:pPr>
            <a:r>
              <a:rPr lang="en-US" dirty="0" smtClean="0"/>
              <a:t>T:	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The little hairs. And basically, 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they beat in an upward </a:t>
            </a:r>
            <a:r>
              <a:rPr lang="en-US" cap="all" dirty="0" smtClean="0"/>
              <a:t>motion</a:t>
            </a:r>
            <a:r>
              <a:rPr lang="en-US" dirty="0" smtClean="0"/>
              <a:t> from your, inside your body out through to your nose.</a:t>
            </a:r>
            <a:r>
              <a:rPr lang="en-US" b="1" baseline="30000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So, they beat up and they take the </a:t>
            </a:r>
            <a:r>
              <a:rPr lang="en-US" b="1" dirty="0" smtClean="0"/>
              <a:t>pathogens</a:t>
            </a:r>
            <a:r>
              <a:rPr lang="en-US" dirty="0" smtClean="0"/>
              <a:t> away with them.</a:t>
            </a:r>
            <a:r>
              <a:rPr lang="en-US" b="1" dirty="0" smtClean="0">
                <a:solidFill>
                  <a:srgbClr val="FF0000"/>
                </a:solidFill>
              </a:rPr>
              <a:t>]]</a:t>
            </a:r>
            <a:r>
              <a:rPr lang="en-US" b="1" dirty="0" smtClean="0"/>
              <a:t> </a:t>
            </a:r>
            <a:r>
              <a:rPr lang="en-US" dirty="0" smtClean="0"/>
              <a:t>And guys, 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I don’t know if I’ve ever told you this but </a:t>
            </a:r>
            <a:r>
              <a:rPr lang="en-US" b="1" dirty="0" smtClean="0">
                <a:solidFill>
                  <a:srgbClr val="FF0000"/>
                </a:solidFill>
              </a:rPr>
              <a:t>[[</a:t>
            </a:r>
            <a:r>
              <a:rPr lang="en-US" dirty="0" smtClean="0"/>
              <a:t>when you smoke cigarettes, the </a:t>
            </a:r>
            <a:r>
              <a:rPr lang="en-US" b="1" dirty="0" smtClean="0"/>
              <a:t>tar</a:t>
            </a:r>
            <a:r>
              <a:rPr lang="en-US" dirty="0" smtClean="0"/>
              <a:t> actually causes your </a:t>
            </a:r>
            <a:r>
              <a:rPr lang="en-US" b="1" dirty="0" smtClean="0"/>
              <a:t>cilia</a:t>
            </a:r>
            <a:r>
              <a:rPr lang="en-US" dirty="0" smtClean="0"/>
              <a:t> to, </a:t>
            </a:r>
            <a:r>
              <a:rPr lang="en-US" b="1" dirty="0" smtClean="0">
                <a:solidFill>
                  <a:srgbClr val="FF0000"/>
                </a:solidFill>
              </a:rPr>
              <a:t>[</a:t>
            </a:r>
            <a:r>
              <a:rPr lang="en-US" dirty="0" smtClean="0"/>
              <a:t>because it’s so heavy</a:t>
            </a:r>
            <a:r>
              <a:rPr lang="en-US" b="1" dirty="0" smtClean="0">
                <a:solidFill>
                  <a:srgbClr val="FF0000"/>
                </a:solidFill>
              </a:rPr>
              <a:t>]</a:t>
            </a:r>
            <a:r>
              <a:rPr lang="en-US" dirty="0" smtClean="0"/>
              <a:t>, to drop</a:t>
            </a:r>
            <a:r>
              <a:rPr lang="en-US" b="1" dirty="0" smtClean="0">
                <a:solidFill>
                  <a:srgbClr val="FF0000"/>
                </a:solidFill>
              </a:rPr>
              <a:t>]]</a:t>
            </a:r>
            <a:r>
              <a:rPr lang="en-US" dirty="0" smtClean="0"/>
              <a:t>, and so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[[</a:t>
            </a:r>
            <a:r>
              <a:rPr lang="en-US" dirty="0" smtClean="0"/>
              <a:t>your </a:t>
            </a:r>
            <a:r>
              <a:rPr lang="en-US" b="1" dirty="0" smtClean="0"/>
              <a:t>cilia</a:t>
            </a:r>
            <a:r>
              <a:rPr lang="en-US" dirty="0" smtClean="0"/>
              <a:t> don’t work properly after that because they’re too heavy they’ve dropped,</a:t>
            </a:r>
            <a:r>
              <a:rPr lang="en-US" b="1" dirty="0" smtClean="0">
                <a:solidFill>
                  <a:srgbClr val="FF0000"/>
                </a:solidFill>
              </a:rPr>
              <a:t>]</a:t>
            </a:r>
            <a:r>
              <a:rPr lang="en-US" dirty="0" smtClean="0"/>
              <a:t> so they can’t beat, the </a:t>
            </a:r>
            <a:r>
              <a:rPr lang="en-US" b="1" dirty="0" smtClean="0"/>
              <a:t>pathogens</a:t>
            </a:r>
            <a:r>
              <a:rPr lang="en-US" dirty="0" smtClean="0"/>
              <a:t> out of your body!</a:t>
            </a:r>
            <a:r>
              <a:rPr lang="en-US" b="1" dirty="0" smtClean="0">
                <a:solidFill>
                  <a:srgbClr val="FF0000"/>
                </a:solidFill>
              </a:rPr>
              <a:t>]]</a:t>
            </a:r>
            <a:r>
              <a:rPr lang="en-US" dirty="0" smtClean="0"/>
              <a:t> So that’s one reason that smoking’s bad as well.</a:t>
            </a:r>
            <a:r>
              <a:rPr lang="en-US" b="1" dirty="0" smtClean="0">
                <a:solidFill>
                  <a:srgbClr val="FF0000"/>
                </a:solidFill>
              </a:rPr>
              <a:t>]</a:t>
            </a:r>
            <a:r>
              <a:rPr lang="en-US" dirty="0" smtClean="0"/>
              <a:t> Okay!  Alright write this down under description! </a:t>
            </a:r>
            <a:endParaRPr lang="en-AU" dirty="0" smtClean="0"/>
          </a:p>
          <a:p>
            <a:pPr>
              <a:defRPr/>
            </a:pPr>
            <a:endParaRPr lang="en-US" dirty="0"/>
          </a:p>
        </p:txBody>
      </p:sp>
      <p:sp>
        <p:nvSpPr>
          <p:cNvPr id="139267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38947F4-ADEB-F54D-B3BE-23E32012E923}" type="slidenum">
              <a:rPr lang="en-US" smtClean="0"/>
              <a:pPr>
                <a:defRPr/>
              </a:pPr>
              <a:t>84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140291" name="Content Placeholder 2"/>
          <p:cNvSpPr>
            <a:spLocks noGrp="1"/>
          </p:cNvSpPr>
          <p:nvPr>
            <p:ph idx="1"/>
          </p:nvPr>
        </p:nvSpPr>
        <p:spPr bwMode="auto">
          <a:xfrm>
            <a:off x="1270000" y="1341438"/>
            <a:ext cx="7620000" cy="4784725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buFont typeface="Arial" charset="0"/>
              <a:buNone/>
            </a:pPr>
            <a:r>
              <a:rPr lang="en-US" smtClean="0">
                <a:ea typeface="Times New Roman" charset="0"/>
                <a:cs typeface="Times New Roman" charset="0"/>
              </a:rPr>
              <a:t>((Teacher writes on the board))  </a:t>
            </a:r>
            <a:endParaRPr lang="en-AU" smtClean="0">
              <a:ea typeface="Times New Roman" charset="0"/>
              <a:cs typeface="Times New Roman" charset="0"/>
            </a:endParaRPr>
          </a:p>
          <a:p>
            <a:endParaRPr lang="en-US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A356A23-66E5-9848-9CE1-9EF526BEBE0E}" type="slidenum">
              <a:rPr lang="en-US"/>
              <a:pPr>
                <a:defRPr/>
              </a:pPr>
              <a:t>85</a:t>
            </a:fld>
            <a:endParaRPr lang="en-US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1465263" y="2160588"/>
          <a:ext cx="7424681" cy="2983930"/>
        </p:xfrm>
        <a:graphic>
          <a:graphicData uri="http://schemas.openxmlformats.org/drawingml/2006/table">
            <a:tbl>
              <a:tblPr/>
              <a:tblGrid>
                <a:gridCol w="1514164"/>
                <a:gridCol w="2735263"/>
                <a:gridCol w="3175254"/>
              </a:tblGrid>
              <a:tr h="2983930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1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endParaRPr lang="en-AU" sz="24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Hair-like projections from cells lining the air passages</a:t>
                      </a:r>
                      <a:endParaRPr lang="en-AU" sz="24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[[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Move with a wavelike </a:t>
                      </a:r>
                      <a:r>
                        <a:rPr lang="en-US" sz="2400" cap="all" dirty="0">
                          <a:latin typeface="Times New Roman"/>
                          <a:ea typeface="ＭＳ 明朝"/>
                          <a:cs typeface="Arial"/>
                        </a:rPr>
                        <a:t>motion</a:t>
                      </a:r>
                      <a:r>
                        <a:rPr lang="en-US" sz="2400" baseline="300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to move </a:t>
                      </a:r>
                      <a:r>
                        <a:rPr lang="en-US" sz="24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 from the </a:t>
                      </a:r>
                      <a:r>
                        <a:rPr lang="en-US" sz="2400" b="1" dirty="0">
                          <a:latin typeface="Times New Roman"/>
                          <a:ea typeface="ＭＳ 明朝"/>
                          <a:cs typeface="Arial"/>
                        </a:rPr>
                        <a:t>lungs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r>
                        <a:rPr lang="en-US" sz="2400" dirty="0">
                          <a:latin typeface="Times New Roman"/>
                          <a:ea typeface="ＭＳ 明朝"/>
                          <a:cs typeface="Arial"/>
                        </a:rPr>
                        <a:t> until it can be swallowed  into the acid of the stomach</a:t>
                      </a:r>
                      <a:r>
                        <a:rPr lang="en-US" sz="24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endParaRPr lang="en-AU" sz="2400" b="1" dirty="0">
                        <a:solidFill>
                          <a:srgbClr val="FF0000"/>
                        </a:solidFill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9213B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000028"/>
              </a:gs>
              <a:gs pos="100000">
                <a:schemeClr val="bg1"/>
              </a:gs>
              <a:gs pos="40000">
                <a:srgbClr val="000028"/>
              </a:gs>
            </a:gsLst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141315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937D5B00-7BDD-DC42-BC80-98E165DED9E8}" type="slidenum">
              <a:rPr lang="en-US" smtClean="0"/>
              <a:pPr>
                <a:defRPr/>
              </a:pPr>
              <a:t>86</a:t>
            </a:fld>
            <a:endParaRPr lang="en-US" dirty="0"/>
          </a:p>
        </p:txBody>
      </p:sp>
      <p:graphicFrame>
        <p:nvGraphicFramePr>
          <p:cNvPr id="10" name="Content Placeholder 9"/>
          <p:cNvGraphicFramePr>
            <a:graphicFrameLocks noGrp="1"/>
          </p:cNvGraphicFramePr>
          <p:nvPr>
            <p:ph idx="1"/>
          </p:nvPr>
        </p:nvGraphicFramePr>
        <p:xfrm>
          <a:off x="0" y="28575"/>
          <a:ext cx="9144614" cy="6829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9766"/>
                <a:gridCol w="3301462"/>
                <a:gridCol w="4183386"/>
              </a:tblGrid>
              <a:tr h="668260">
                <a:tc>
                  <a:txBody>
                    <a:bodyPr/>
                    <a:lstStyle/>
                    <a:p>
                      <a:r>
                        <a:rPr lang="en-US" dirty="0" smtClean="0"/>
                        <a:t>Line of </a:t>
                      </a:r>
                      <a:r>
                        <a:rPr lang="en-US" dirty="0" err="1" smtClean="0"/>
                        <a:t>defence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Description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What it</a:t>
                      </a:r>
                      <a:r>
                        <a:rPr lang="en-US" baseline="0" dirty="0" smtClean="0"/>
                        <a:t> does</a:t>
                      </a:r>
                      <a:endParaRPr lang="en-US" dirty="0"/>
                    </a:p>
                  </a:txBody>
                  <a:tcPr>
                    <a:solidFill>
                      <a:schemeClr val="accent2"/>
                    </a:solidFill>
                  </a:tcPr>
                </a:tc>
              </a:tr>
              <a:tr h="1527452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Skin continuously grows by new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being produced from below.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 [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fit tightly together to form a protective layer covered by dead </a:t>
                      </a:r>
                      <a:r>
                        <a:rPr lang="en-US" sz="1600" b="1" dirty="0" smtClean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endParaRPr lang="en-AU" sz="1600" b="1" dirty="0">
                        <a:solidFill>
                          <a:srgbClr val="FF0000"/>
                        </a:solidFill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[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When unbroken skin prevents the entry of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Pores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secrete substances that kill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microbes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r>
                        <a:rPr lang="en-US" sz="1600" baseline="300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Skin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constantly flakes off carrying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microbes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away. It is a difficult environment for a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to grow (no water).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272877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mucuous membrane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lining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respiratory tract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openings of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urinary and reproductive systems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that secrete a protective layer of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 mucous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endParaRPr lang="en-US" sz="1600" dirty="0">
                        <a:latin typeface="Times New Roman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069658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Hair-like projections from cells lining the air passages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[[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Move with a wavelike </a:t>
                      </a:r>
                      <a:r>
                        <a:rPr lang="en-US" sz="1600" cap="all" dirty="0">
                          <a:latin typeface="Times New Roman"/>
                          <a:ea typeface="ＭＳ 明朝"/>
                          <a:cs typeface="Arial"/>
                        </a:rPr>
                        <a:t>motion</a:t>
                      </a:r>
                      <a:r>
                        <a:rPr lang="en-US" sz="1600" baseline="300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to move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from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lungs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r>
                        <a:rPr lang="en-US" sz="1600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until it can be swallowed  into the acid of the stomach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latin typeface="Times New Roman"/>
                          <a:ea typeface="ＭＳ 明朝"/>
                          <a:cs typeface="Arial"/>
                        </a:rPr>
                        <a:t>]</a:t>
                      </a:r>
                      <a:endParaRPr lang="en-AU" sz="1600" b="1" dirty="0">
                        <a:solidFill>
                          <a:srgbClr val="FF0000"/>
                        </a:solidFill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1527452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chemical barriers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Acid in the stomach,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alkali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small intestine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,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enzyme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</a:t>
                      </a:r>
                      <a:r>
                        <a:rPr lang="en-US" sz="1600" b="1" dirty="0" err="1">
                          <a:latin typeface="Times New Roman"/>
                          <a:ea typeface="ＭＳ 明朝"/>
                          <a:cs typeface="Arial"/>
                        </a:rPr>
                        <a:t>lysozyme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 the tears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Stomach acid destroys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including those that are carried to the throat by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cilia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then swallowed.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Alkali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destroys acid resistant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pathogens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 </a:t>
                      </a:r>
                      <a:r>
                        <a:rPr lang="en-US" sz="1600" b="1" dirty="0" err="1">
                          <a:latin typeface="Times New Roman"/>
                          <a:ea typeface="ＭＳ 明朝"/>
                          <a:cs typeface="Arial"/>
                        </a:rPr>
                        <a:t>Lysozyme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dissolves the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cell membranes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of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bacteria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  <a:tr h="763726"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other body </a:t>
                      </a:r>
                      <a:r>
                        <a:rPr lang="en-US" sz="1600" cap="all">
                          <a:latin typeface="Times New Roman"/>
                          <a:ea typeface="ＭＳ 明朝"/>
                          <a:cs typeface="Arial"/>
                        </a:rPr>
                        <a:t>secretions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cap="all">
                          <a:latin typeface="Times New Roman"/>
                          <a:ea typeface="ＭＳ 明朝"/>
                          <a:cs typeface="Arial"/>
                        </a:rPr>
                        <a:t>Secretions</a:t>
                      </a: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 from </a:t>
                      </a: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sweat glands</a:t>
                      </a: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 and oily secretions from </a:t>
                      </a: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glands</a:t>
                      </a: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 in </a:t>
                      </a:r>
                      <a:r>
                        <a:rPr lang="en-US" sz="1600" b="1">
                          <a:latin typeface="Times New Roman"/>
                          <a:ea typeface="ＭＳ 明朝"/>
                          <a:cs typeface="Arial"/>
                        </a:rPr>
                        <a:t>hair follicles</a:t>
                      </a:r>
                      <a:r>
                        <a:rPr lang="en-US" sz="160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1000"/>
                        </a:spcAft>
                      </a:pP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Contains chemicals that destroy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bacteria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 and </a:t>
                      </a:r>
                      <a:r>
                        <a:rPr lang="en-US" sz="1600" b="1" dirty="0">
                          <a:latin typeface="Times New Roman"/>
                          <a:ea typeface="ＭＳ 明朝"/>
                          <a:cs typeface="Arial"/>
                        </a:rPr>
                        <a:t>fungi</a:t>
                      </a:r>
                      <a:r>
                        <a:rPr lang="en-US" sz="1600" dirty="0">
                          <a:latin typeface="Times New Roman"/>
                          <a:ea typeface="ＭＳ 明朝"/>
                          <a:cs typeface="Arial"/>
                        </a:rPr>
                        <a:t>.</a:t>
                      </a:r>
                      <a:endParaRPr lang="en-AU" sz="1600" dirty="0">
                        <a:latin typeface="Arial"/>
                        <a:ea typeface="ＭＳ 明朝"/>
                        <a:cs typeface="Arial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 semantic wave in Biology teaching </a:t>
            </a:r>
            <a:endParaRPr lang="en-US" sz="3600" dirty="0"/>
          </a:p>
        </p:txBody>
      </p:sp>
      <p:sp>
        <p:nvSpPr>
          <p:cNvPr id="142339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28"/>
              </a:gs>
              <a:gs pos="100000">
                <a:srgbClr val="000028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AD03E23-FA0E-E74E-8206-4747C0E32091}" type="slidenum">
              <a:rPr lang="en-US"/>
              <a:pPr>
                <a:defRPr/>
              </a:pPr>
              <a:t>87</a:t>
            </a:fld>
            <a:endParaRPr lang="en-US" dirty="0"/>
          </a:p>
        </p:txBody>
      </p:sp>
      <p:cxnSp>
        <p:nvCxnSpPr>
          <p:cNvPr id="142342" name="Straight Connector 25"/>
          <p:cNvCxnSpPr>
            <a:cxnSpLocks noChangeShapeType="1"/>
          </p:cNvCxnSpPr>
          <p:nvPr/>
        </p:nvCxnSpPr>
        <p:spPr bwMode="auto">
          <a:xfrm>
            <a:off x="2320925" y="5018088"/>
            <a:ext cx="5710238" cy="9525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</p:spPr>
      </p:cxnSp>
      <p:sp>
        <p:nvSpPr>
          <p:cNvPr id="142343" name="TextBox 29"/>
          <p:cNvSpPr txBox="1">
            <a:spLocks noChangeArrowheads="1"/>
          </p:cNvSpPr>
          <p:nvPr/>
        </p:nvSpPr>
        <p:spPr bwMode="auto">
          <a:xfrm>
            <a:off x="7331075" y="5014913"/>
            <a:ext cx="666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Time</a:t>
            </a:r>
          </a:p>
        </p:txBody>
      </p:sp>
      <p:cxnSp>
        <p:nvCxnSpPr>
          <p:cNvPr id="142344" name="Straight Connector 22"/>
          <p:cNvCxnSpPr>
            <a:cxnSpLocks noChangeShapeType="1"/>
          </p:cNvCxnSpPr>
          <p:nvPr/>
        </p:nvCxnSpPr>
        <p:spPr bwMode="auto">
          <a:xfrm rot="5400000">
            <a:off x="928688" y="3627438"/>
            <a:ext cx="2789237" cy="793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</p:cxnSp>
      <p:sp>
        <p:nvSpPr>
          <p:cNvPr id="142345" name="TextBox 15"/>
          <p:cNvSpPr txBox="1">
            <a:spLocks noChangeArrowheads="1"/>
          </p:cNvSpPr>
          <p:nvPr/>
        </p:nvSpPr>
        <p:spPr bwMode="auto">
          <a:xfrm>
            <a:off x="1558925" y="4581525"/>
            <a:ext cx="79216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SD–</a:t>
            </a:r>
          </a:p>
        </p:txBody>
      </p:sp>
      <p:sp>
        <p:nvSpPr>
          <p:cNvPr id="142346" name="TextBox 15"/>
          <p:cNvSpPr txBox="1">
            <a:spLocks noChangeArrowheads="1"/>
          </p:cNvSpPr>
          <p:nvPr/>
        </p:nvSpPr>
        <p:spPr bwMode="auto">
          <a:xfrm>
            <a:off x="1558925" y="2314575"/>
            <a:ext cx="7508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>
                <a:latin typeface="Times New Roman" charset="0"/>
                <a:ea typeface="Times New Roman" charset="0"/>
                <a:cs typeface="Times New Roman" charset="0"/>
              </a:rPr>
              <a:t>SD+</a:t>
            </a:r>
          </a:p>
        </p:txBody>
      </p:sp>
      <p:sp>
        <p:nvSpPr>
          <p:cNvPr id="142347" name="TextBox 11"/>
          <p:cNvSpPr txBox="1">
            <a:spLocks noChangeArrowheads="1"/>
          </p:cNvSpPr>
          <p:nvPr/>
        </p:nvSpPr>
        <p:spPr bwMode="auto">
          <a:xfrm>
            <a:off x="2328863" y="2684463"/>
            <a:ext cx="10541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concept</a:t>
            </a:r>
          </a:p>
        </p:txBody>
      </p:sp>
      <p:sp>
        <p:nvSpPr>
          <p:cNvPr id="142348" name="TextBox 12"/>
          <p:cNvSpPr txBox="1">
            <a:spLocks noChangeArrowheads="1"/>
          </p:cNvSpPr>
          <p:nvPr/>
        </p:nvSpPr>
        <p:spPr bwMode="auto">
          <a:xfrm>
            <a:off x="3382963" y="3608388"/>
            <a:ext cx="13604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‘unpacking’</a:t>
            </a:r>
          </a:p>
        </p:txBody>
      </p:sp>
      <p:sp>
        <p:nvSpPr>
          <p:cNvPr id="142349" name="TextBox 13"/>
          <p:cNvSpPr txBox="1">
            <a:spLocks noChangeArrowheads="1"/>
          </p:cNvSpPr>
          <p:nvPr/>
        </p:nvSpPr>
        <p:spPr bwMode="auto">
          <a:xfrm>
            <a:off x="5016500" y="3608388"/>
            <a:ext cx="13779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‘repacking’</a:t>
            </a:r>
          </a:p>
        </p:txBody>
      </p:sp>
      <p:sp>
        <p:nvSpPr>
          <p:cNvPr id="142350" name="TextBox 14"/>
          <p:cNvSpPr txBox="1">
            <a:spLocks noChangeArrowheads="1"/>
          </p:cNvSpPr>
          <p:nvPr/>
        </p:nvSpPr>
        <p:spPr bwMode="auto">
          <a:xfrm>
            <a:off x="6961188" y="2314575"/>
            <a:ext cx="973137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US" i="1">
                <a:latin typeface="Times New Roman" charset="0"/>
                <a:ea typeface="Times New Roman" charset="0"/>
                <a:cs typeface="Times New Roman" charset="0"/>
              </a:rPr>
              <a:t>table</a:t>
            </a:r>
          </a:p>
        </p:txBody>
      </p:sp>
      <p:sp>
        <p:nvSpPr>
          <p:cNvPr id="16" name="Freeform 15"/>
          <p:cNvSpPr/>
          <p:nvPr/>
        </p:nvSpPr>
        <p:spPr>
          <a:xfrm>
            <a:off x="2322513" y="2678113"/>
            <a:ext cx="5638800" cy="2038350"/>
          </a:xfrm>
          <a:custGeom>
            <a:avLst/>
            <a:gdLst>
              <a:gd name="connsiteX0" fmla="*/ 0 w 5638800"/>
              <a:gd name="connsiteY0" fmla="*/ 491066 h 2037644"/>
              <a:gd name="connsiteX1" fmla="*/ 330200 w 5638800"/>
              <a:gd name="connsiteY1" fmla="*/ 541866 h 2037644"/>
              <a:gd name="connsiteX2" fmla="*/ 702733 w 5638800"/>
              <a:gd name="connsiteY2" fmla="*/ 838200 h 2037644"/>
              <a:gd name="connsiteX3" fmla="*/ 1397000 w 5638800"/>
              <a:gd name="connsiteY3" fmla="*/ 1574800 h 2037644"/>
              <a:gd name="connsiteX4" fmla="*/ 1938867 w 5638800"/>
              <a:gd name="connsiteY4" fmla="*/ 1913466 h 2037644"/>
              <a:gd name="connsiteX5" fmla="*/ 2717800 w 5638800"/>
              <a:gd name="connsiteY5" fmla="*/ 2006600 h 2037644"/>
              <a:gd name="connsiteX6" fmla="*/ 3445933 w 5638800"/>
              <a:gd name="connsiteY6" fmla="*/ 1727200 h 2037644"/>
              <a:gd name="connsiteX7" fmla="*/ 4191000 w 5638800"/>
              <a:gd name="connsiteY7" fmla="*/ 1016000 h 2037644"/>
              <a:gd name="connsiteX8" fmla="*/ 4876800 w 5638800"/>
              <a:gd name="connsiteY8" fmla="*/ 296333 h 2037644"/>
              <a:gd name="connsiteX9" fmla="*/ 5325533 w 5638800"/>
              <a:gd name="connsiteY9" fmla="*/ 50800 h 2037644"/>
              <a:gd name="connsiteX10" fmla="*/ 5638800 w 5638800"/>
              <a:gd name="connsiteY10" fmla="*/ 0 h 20376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38800" h="2037644">
                <a:moveTo>
                  <a:pt x="0" y="491066"/>
                </a:moveTo>
                <a:cubicBezTo>
                  <a:pt x="106539" y="487538"/>
                  <a:pt x="213078" y="484010"/>
                  <a:pt x="330200" y="541866"/>
                </a:cubicBezTo>
                <a:cubicBezTo>
                  <a:pt x="447322" y="599722"/>
                  <a:pt x="524933" y="666044"/>
                  <a:pt x="702733" y="838200"/>
                </a:cubicBezTo>
                <a:cubicBezTo>
                  <a:pt x="880533" y="1010356"/>
                  <a:pt x="1190978" y="1395589"/>
                  <a:pt x="1397000" y="1574800"/>
                </a:cubicBezTo>
                <a:cubicBezTo>
                  <a:pt x="1603022" y="1754011"/>
                  <a:pt x="1718734" y="1841499"/>
                  <a:pt x="1938867" y="1913466"/>
                </a:cubicBezTo>
                <a:cubicBezTo>
                  <a:pt x="2159000" y="1985433"/>
                  <a:pt x="2466622" y="2037644"/>
                  <a:pt x="2717800" y="2006600"/>
                </a:cubicBezTo>
                <a:cubicBezTo>
                  <a:pt x="2968978" y="1975556"/>
                  <a:pt x="3200400" y="1892300"/>
                  <a:pt x="3445933" y="1727200"/>
                </a:cubicBezTo>
                <a:cubicBezTo>
                  <a:pt x="3691466" y="1562100"/>
                  <a:pt x="3952522" y="1254478"/>
                  <a:pt x="4191000" y="1016000"/>
                </a:cubicBezTo>
                <a:cubicBezTo>
                  <a:pt x="4429478" y="777522"/>
                  <a:pt x="4687711" y="457200"/>
                  <a:pt x="4876800" y="296333"/>
                </a:cubicBezTo>
                <a:cubicBezTo>
                  <a:pt x="5065889" y="135466"/>
                  <a:pt x="5198533" y="100189"/>
                  <a:pt x="5325533" y="50800"/>
                </a:cubicBezTo>
                <a:cubicBezTo>
                  <a:pt x="5452533" y="1411"/>
                  <a:pt x="5638800" y="0"/>
                  <a:pt x="5638800" y="0"/>
                </a:cubicBezTo>
              </a:path>
            </a:pathLst>
          </a:custGeom>
          <a:ln>
            <a:solidFill>
              <a:schemeClr val="tx1"/>
            </a:solidFill>
            <a:tailEnd type="triangle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285075"/>
            <a:ext cx="7743825" cy="6245737"/>
          </a:xfrm>
        </p:spPr>
        <p:txBody>
          <a:bodyPr>
            <a:normAutofit/>
          </a:bodyPr>
          <a:lstStyle/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Background </a:t>
            </a:r>
            <a:r>
              <a:rPr lang="en-US" sz="1700" b="1" dirty="0" smtClean="0">
                <a:solidFill>
                  <a:srgbClr val="09213B"/>
                </a:solidFill>
              </a:rPr>
              <a:t>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b="1" dirty="0" smtClean="0">
                <a:solidFill>
                  <a:srgbClr val="09213B"/>
                </a:solidFill>
              </a:rPr>
              <a:t>High-Density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lipoprotein</a:t>
            </a:r>
            <a:r>
              <a:rPr lang="en-US" sz="1700" dirty="0" smtClean="0">
                <a:solidFill>
                  <a:srgbClr val="09213B"/>
                </a:solidFill>
              </a:rPr>
              <a:t> (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) protects the </a:t>
            </a:r>
            <a:r>
              <a:rPr lang="en-US" sz="1700" b="1" dirty="0" smtClean="0">
                <a:solidFill>
                  <a:srgbClr val="09213B"/>
                </a:solidFill>
              </a:rPr>
              <a:t>artery wall</a:t>
            </a:r>
            <a:r>
              <a:rPr lang="en-US" sz="1700" dirty="0" smtClean="0">
                <a:solidFill>
                  <a:srgbClr val="09213B"/>
                </a:solidFill>
              </a:rPr>
              <a:t> by removing </a:t>
            </a:r>
            <a:r>
              <a:rPr lang="en-US" sz="1700" b="1" dirty="0" smtClean="0">
                <a:solidFill>
                  <a:srgbClr val="09213B"/>
                </a:solidFill>
              </a:rPr>
              <a:t>cholesterol</a:t>
            </a:r>
            <a:r>
              <a:rPr lang="en-US" sz="1700" dirty="0" smtClean="0">
                <a:solidFill>
                  <a:srgbClr val="09213B"/>
                </a:solidFill>
              </a:rPr>
              <a:t> from </a:t>
            </a:r>
            <a:r>
              <a:rPr lang="en-US" sz="1700" b="1" dirty="0" smtClean="0">
                <a:solidFill>
                  <a:srgbClr val="09213B"/>
                </a:solidFill>
              </a:rPr>
              <a:t>lipid-laden macrophages</a:t>
            </a:r>
            <a:r>
              <a:rPr lang="en-US" sz="1700" dirty="0" smtClean="0">
                <a:solidFill>
                  <a:srgbClr val="09213B"/>
                </a:solidFill>
              </a:rPr>
              <a:t>. However, recent evidence suggests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also inhibit </a:t>
            </a:r>
            <a:r>
              <a:rPr lang="en-US" sz="1700" b="1" dirty="0" err="1" smtClean="0">
                <a:solidFill>
                  <a:srgbClr val="09213B"/>
                </a:solidFill>
              </a:rPr>
              <a:t>atherogenesis</a:t>
            </a:r>
            <a:r>
              <a:rPr lang="en-US" sz="1700" dirty="0" smtClean="0">
                <a:solidFill>
                  <a:srgbClr val="09213B"/>
                </a:solidFill>
              </a:rPr>
              <a:t> by combating </a:t>
            </a:r>
            <a:r>
              <a:rPr lang="en-US" sz="1700" b="1" dirty="0" smtClean="0">
                <a:solidFill>
                  <a:srgbClr val="09213B"/>
                </a:solidFill>
              </a:rPr>
              <a:t>inflammation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endParaRPr lang="en-AU" sz="1700" b="1" dirty="0" smtClean="0">
              <a:solidFill>
                <a:srgbClr val="FF0000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Method and Results 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dirty="0" smtClean="0">
                <a:solidFill>
                  <a:srgbClr val="09213B"/>
                </a:solidFill>
              </a:rPr>
              <a:t>To identify potential </a:t>
            </a:r>
            <a:r>
              <a:rPr lang="en-US" sz="1700" b="1" dirty="0" smtClean="0">
                <a:solidFill>
                  <a:srgbClr val="09213B"/>
                </a:solidFill>
              </a:rPr>
              <a:t>anti-inflammatory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mechanisms </a:t>
            </a:r>
            <a:r>
              <a:rPr lang="en-US" sz="1700" dirty="0" smtClean="0">
                <a:solidFill>
                  <a:srgbClr val="09213B"/>
                </a:solidFill>
              </a:rPr>
              <a:t>we challenged </a:t>
            </a:r>
            <a:r>
              <a:rPr lang="en-US" sz="1700" b="1" dirty="0" smtClean="0">
                <a:solidFill>
                  <a:srgbClr val="09213B"/>
                </a:solidFill>
              </a:rPr>
              <a:t>macrophages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an </a:t>
            </a:r>
            <a:r>
              <a:rPr lang="en-US" sz="1700" b="1" dirty="0" smtClean="0">
                <a:solidFill>
                  <a:srgbClr val="09213B"/>
                </a:solidFill>
              </a:rPr>
              <a:t>inflammatory microbial </a:t>
            </a:r>
            <a:r>
              <a:rPr lang="en-US" sz="1700" b="1" dirty="0" err="1" smtClean="0">
                <a:solidFill>
                  <a:srgbClr val="09213B"/>
                </a:solidFill>
              </a:rPr>
              <a:t>ligand</a:t>
            </a:r>
            <a:r>
              <a:rPr lang="en-US" sz="1700" dirty="0" smtClean="0">
                <a:solidFill>
                  <a:srgbClr val="09213B"/>
                </a:solidFill>
              </a:rPr>
              <a:t> for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4.</a:t>
            </a:r>
            <a:r>
              <a:rPr lang="en-US" sz="1700" b="1" dirty="0" smtClean="0">
                <a:solidFill>
                  <a:srgbClr val="FF0000"/>
                </a:solidFill>
              </a:rPr>
              <a:t>] [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inhibited the </a:t>
            </a:r>
            <a:r>
              <a:rPr lang="en-US" sz="1700" cap="all" dirty="0" smtClean="0">
                <a:solidFill>
                  <a:srgbClr val="09213B"/>
                </a:solidFill>
              </a:rPr>
              <a:t>expression </a:t>
            </a:r>
            <a:r>
              <a:rPr lang="en-US" sz="1700" dirty="0" smtClean="0">
                <a:solidFill>
                  <a:srgbClr val="09213B"/>
                </a:solidFill>
              </a:rPr>
              <a:t>of 30% (277 of 911) of the </a:t>
            </a:r>
            <a:r>
              <a:rPr lang="en-US" sz="1700" b="1" dirty="0" smtClean="0">
                <a:solidFill>
                  <a:srgbClr val="09213B"/>
                </a:solidFill>
              </a:rPr>
              <a:t>genes</a:t>
            </a:r>
            <a:r>
              <a:rPr lang="en-US" sz="1700" dirty="0" smtClean="0">
                <a:solidFill>
                  <a:srgbClr val="09213B"/>
                </a:solidFill>
              </a:rPr>
              <a:t> normally induced by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, </a:t>
            </a:r>
            <a:r>
              <a:rPr lang="en-US" sz="1700" b="1" dirty="0" smtClean="0">
                <a:solidFill>
                  <a:srgbClr val="09213B"/>
                </a:solidFill>
              </a:rPr>
              <a:t>microarray analysis</a:t>
            </a:r>
            <a:r>
              <a:rPr lang="en-US" sz="1700" dirty="0" smtClean="0">
                <a:solidFill>
                  <a:srgbClr val="09213B"/>
                </a:solidFill>
              </a:rPr>
              <a:t> revealed.</a:t>
            </a:r>
            <a:r>
              <a:rPr lang="en-US" sz="1700" baseline="30000" dirty="0" smtClean="0">
                <a:solidFill>
                  <a:srgbClr val="09213B"/>
                </a:solidFill>
              </a:rPr>
              <a:t> </a:t>
            </a:r>
            <a:r>
              <a:rPr lang="en-US" sz="1700" dirty="0" smtClean="0">
                <a:solidFill>
                  <a:srgbClr val="09213B"/>
                </a:solidFill>
              </a:rPr>
              <a:t>One of its major targets was the </a:t>
            </a:r>
            <a:r>
              <a:rPr lang="en-US" sz="1700" b="1" dirty="0" smtClean="0">
                <a:solidFill>
                  <a:srgbClr val="09213B"/>
                </a:solidFill>
              </a:rPr>
              <a:t>type I interferon response pathway,</a:t>
            </a:r>
            <a:r>
              <a:rPr lang="en-US" sz="1700" dirty="0" smtClean="0">
                <a:solidFill>
                  <a:srgbClr val="09213B"/>
                </a:solidFill>
              </a:rPr>
              <a:t> a family of </a:t>
            </a:r>
            <a:r>
              <a:rPr lang="en-US" sz="1700" b="1" dirty="0" smtClean="0">
                <a:solidFill>
                  <a:srgbClr val="09213B"/>
                </a:solidFill>
              </a:rPr>
              <a:t>potent viral </a:t>
            </a:r>
            <a:r>
              <a:rPr lang="en-US" sz="1700" b="1" dirty="0" err="1" smtClean="0">
                <a:solidFill>
                  <a:srgbClr val="09213B"/>
                </a:solidFill>
              </a:rPr>
              <a:t>immunoregulators</a:t>
            </a:r>
            <a:r>
              <a:rPr lang="en-US" sz="1700" dirty="0" smtClean="0">
                <a:solidFill>
                  <a:srgbClr val="09213B"/>
                </a:solidFill>
              </a:rPr>
              <a:t> controlled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09213B"/>
                </a:solidFill>
              </a:rPr>
              <a:t>TRAM/TRIF signaling pathway</a:t>
            </a:r>
            <a:r>
              <a:rPr lang="en-US" sz="1700" dirty="0" smtClean="0">
                <a:solidFill>
                  <a:srgbClr val="09213B"/>
                </a:solidFill>
              </a:rPr>
              <a:t>. Unexpectedly, the </a:t>
            </a:r>
            <a:r>
              <a:rPr lang="en-US" sz="1700" cap="all" dirty="0" smtClean="0">
                <a:solidFill>
                  <a:srgbClr val="09213B"/>
                </a:solidFill>
              </a:rPr>
              <a:t>ability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09213B"/>
                </a:solidFill>
              </a:rPr>
              <a:t>HDL </a:t>
            </a:r>
            <a:r>
              <a:rPr lang="en-US" sz="1700" dirty="0" smtClean="0">
                <a:solidFill>
                  <a:srgbClr val="09213B"/>
                </a:solidFill>
              </a:rPr>
              <a:t>to inhibit </a:t>
            </a:r>
            <a:r>
              <a:rPr lang="en-US" sz="1700" b="1" dirty="0" smtClean="0">
                <a:solidFill>
                  <a:srgbClr val="09213B"/>
                </a:solidFill>
              </a:rPr>
              <a:t>gene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expression</a:t>
            </a:r>
            <a:r>
              <a:rPr lang="en-US" sz="1700" dirty="0" smtClean="0">
                <a:solidFill>
                  <a:srgbClr val="09213B"/>
                </a:solidFill>
              </a:rPr>
              <a:t> was independent of </a:t>
            </a:r>
            <a:r>
              <a:rPr lang="en-US" sz="1700" b="1" dirty="0" smtClean="0">
                <a:solidFill>
                  <a:srgbClr val="09213B"/>
                </a:solidFill>
              </a:rPr>
              <a:t>macrophage cholesterol stores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b="1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09213B"/>
                </a:solidFill>
              </a:rPr>
              <a:t>Immunofluorescent</a:t>
            </a:r>
            <a:r>
              <a:rPr lang="en-US" sz="1700" dirty="0" smtClean="0">
                <a:solidFill>
                  <a:srgbClr val="09213B"/>
                </a:solidFill>
              </a:rPr>
              <a:t> studies suggested that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promoted </a:t>
            </a:r>
            <a:r>
              <a:rPr lang="en-US" sz="1700" b="1" dirty="0" smtClean="0">
                <a:solidFill>
                  <a:srgbClr val="09213B"/>
                </a:solidFill>
              </a:rPr>
              <a:t>TRAM translocation</a:t>
            </a:r>
            <a:r>
              <a:rPr lang="en-US" sz="1700" dirty="0" smtClean="0">
                <a:solidFill>
                  <a:srgbClr val="09213B"/>
                </a:solidFill>
              </a:rPr>
              <a:t> to </a:t>
            </a:r>
            <a:r>
              <a:rPr lang="en-US" sz="1700" b="1" dirty="0" smtClean="0">
                <a:solidFill>
                  <a:srgbClr val="09213B"/>
                </a:solidFill>
              </a:rPr>
              <a:t>intracellular compartment</a:t>
            </a:r>
            <a:r>
              <a:rPr lang="en-US" sz="1700" dirty="0" smtClean="0">
                <a:solidFill>
                  <a:srgbClr val="09213B"/>
                </a:solidFill>
              </a:rPr>
              <a:t>, which impaired subsequent </a:t>
            </a:r>
            <a:r>
              <a:rPr lang="en-US" sz="1700" b="1" dirty="0" smtClean="0">
                <a:solidFill>
                  <a:srgbClr val="09213B"/>
                </a:solidFill>
              </a:rPr>
              <a:t>signaling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Toll-like receptor 4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smtClean="0">
                <a:solidFill>
                  <a:srgbClr val="09213B"/>
                </a:solidFill>
              </a:rPr>
              <a:t>TRIF</a:t>
            </a:r>
            <a:r>
              <a:rPr lang="en-US" sz="1700" dirty="0" smtClean="0">
                <a:solidFill>
                  <a:srgbClr val="09213B"/>
                </a:solidFill>
              </a:rPr>
              <a:t>.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dirty="0" smtClean="0">
                <a:solidFill>
                  <a:srgbClr val="09213B"/>
                </a:solidFill>
              </a:rPr>
              <a:t>To examine the </a:t>
            </a:r>
            <a:r>
              <a:rPr lang="en-US" sz="1700" cap="all" dirty="0" smtClean="0">
                <a:solidFill>
                  <a:srgbClr val="09213B"/>
                </a:solidFill>
              </a:rPr>
              <a:t>potential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in vivo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relevance </a:t>
            </a:r>
            <a:r>
              <a:rPr lang="en-US" sz="1700" dirty="0" smtClean="0">
                <a:solidFill>
                  <a:srgbClr val="09213B"/>
                </a:solidFill>
              </a:rPr>
              <a:t>of the</a:t>
            </a:r>
            <a:r>
              <a:rPr lang="en-US" sz="1700" b="1" dirty="0" smtClean="0">
                <a:solidFill>
                  <a:srgbClr val="09213B"/>
                </a:solidFill>
              </a:rPr>
              <a:t> pathway,</a:t>
            </a:r>
            <a:r>
              <a:rPr lang="en-US" sz="1700" dirty="0" smtClean="0">
                <a:solidFill>
                  <a:srgbClr val="09213B"/>
                </a:solidFill>
              </a:rPr>
              <a:t> we used mice deficient in </a:t>
            </a:r>
            <a:r>
              <a:rPr lang="en-US" sz="1700" b="1" dirty="0" err="1" smtClean="0">
                <a:solidFill>
                  <a:srgbClr val="09213B"/>
                </a:solidFill>
              </a:rPr>
              <a:t>apoliprotein</a:t>
            </a:r>
            <a:r>
              <a:rPr lang="en-US" sz="1700" b="1" dirty="0" smtClean="0">
                <a:solidFill>
                  <a:srgbClr val="09213B"/>
                </a:solidFill>
              </a:rPr>
              <a:t> A-I</a:t>
            </a:r>
            <a:r>
              <a:rPr lang="en-US" sz="1700" dirty="0" smtClean="0">
                <a:solidFill>
                  <a:srgbClr val="09213B"/>
                </a:solidFill>
              </a:rPr>
              <a:t>, the major </a:t>
            </a:r>
            <a:r>
              <a:rPr lang="en-US" sz="1700" b="1" dirty="0" smtClean="0">
                <a:solidFill>
                  <a:srgbClr val="09213B"/>
                </a:solidFill>
              </a:rPr>
              <a:t>protein </a:t>
            </a:r>
            <a:r>
              <a:rPr lang="en-US" sz="1700" dirty="0" smtClean="0">
                <a:solidFill>
                  <a:srgbClr val="09213B"/>
                </a:solidFill>
              </a:rPr>
              <a:t>of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dirty="0" smtClean="0">
                <a:solidFill>
                  <a:srgbClr val="09213B"/>
                </a:solidFill>
              </a:rPr>
              <a:t> After </a:t>
            </a:r>
            <a:r>
              <a:rPr lang="en-US" sz="1700" b="1" dirty="0" smtClean="0">
                <a:solidFill>
                  <a:srgbClr val="09213B"/>
                </a:solidFill>
              </a:rPr>
              <a:t>infection</a:t>
            </a:r>
            <a:r>
              <a:rPr lang="en-US" sz="1700" dirty="0" smtClean="0">
                <a:solidFill>
                  <a:srgbClr val="09213B"/>
                </a:solidFill>
              </a:rPr>
              <a:t> with </a:t>
            </a:r>
            <a:r>
              <a:rPr lang="en-US" sz="1700" b="1" dirty="0" smtClean="0">
                <a:solidFill>
                  <a:srgbClr val="09213B"/>
                </a:solidFill>
              </a:rPr>
              <a:t>Salmonella </a:t>
            </a:r>
            <a:r>
              <a:rPr lang="en-US" sz="1700" b="1" dirty="0" err="1" smtClean="0">
                <a:solidFill>
                  <a:srgbClr val="09213B"/>
                </a:solidFill>
              </a:rPr>
              <a:t>typhimurium</a:t>
            </a:r>
            <a:r>
              <a:rPr lang="en-US" sz="1700" dirty="0" smtClean="0">
                <a:solidFill>
                  <a:srgbClr val="09213B"/>
                </a:solidFill>
              </a:rPr>
              <a:t>, a </a:t>
            </a:r>
            <a:r>
              <a:rPr lang="en-US" sz="1700" b="1" dirty="0" smtClean="0">
                <a:solidFill>
                  <a:srgbClr val="09213B"/>
                </a:solidFill>
              </a:rPr>
              <a:t>Gram-negative bacterium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b="1" dirty="0" smtClean="0">
                <a:solidFill>
                  <a:srgbClr val="09213B"/>
                </a:solidFill>
              </a:rPr>
              <a:t>expresses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b="1" dirty="0" smtClean="0">
                <a:solidFill>
                  <a:srgbClr val="09213B"/>
                </a:solidFill>
              </a:rPr>
              <a:t>,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err="1" smtClean="0">
                <a:solidFill>
                  <a:srgbClr val="09213B"/>
                </a:solidFill>
              </a:rPr>
              <a:t>apolipoprotein</a:t>
            </a:r>
            <a:r>
              <a:rPr lang="en-US" sz="1700" b="1" dirty="0" smtClean="0">
                <a:solidFill>
                  <a:srgbClr val="09213B"/>
                </a:solidFill>
              </a:rPr>
              <a:t> A-I-deficient</a:t>
            </a:r>
            <a:r>
              <a:rPr lang="en-US" sz="1700" dirty="0" smtClean="0">
                <a:solidFill>
                  <a:srgbClr val="09213B"/>
                </a:solidFill>
              </a:rPr>
              <a:t> mice had 6-fold higher </a:t>
            </a:r>
            <a:r>
              <a:rPr lang="en-US" sz="1700" b="1" dirty="0" smtClean="0">
                <a:solidFill>
                  <a:srgbClr val="09213B"/>
                </a:solidFill>
              </a:rPr>
              <a:t>plasma</a:t>
            </a:r>
            <a:r>
              <a:rPr lang="en-US" sz="1700" dirty="0" smtClean="0">
                <a:solidFill>
                  <a:srgbClr val="09213B"/>
                </a:solidFill>
              </a:rPr>
              <a:t> levels of </a:t>
            </a:r>
            <a:r>
              <a:rPr lang="en-US" sz="1700" b="1" dirty="0" smtClean="0">
                <a:solidFill>
                  <a:srgbClr val="09213B"/>
                </a:solidFill>
              </a:rPr>
              <a:t>interferon-</a:t>
            </a:r>
            <a:r>
              <a:rPr lang="en-US" sz="1700" b="1" dirty="0" err="1" smtClean="0">
                <a:solidFill>
                  <a:srgbClr val="09213B"/>
                </a:solidFill>
                <a:sym typeface="Symbol"/>
              </a:rPr>
              <a:t></a:t>
            </a:r>
            <a:r>
              <a:rPr lang="en-US" sz="1700" dirty="0" smtClean="0">
                <a:solidFill>
                  <a:srgbClr val="09213B"/>
                </a:solidFill>
              </a:rPr>
              <a:t>, a key </a:t>
            </a:r>
            <a:r>
              <a:rPr lang="en-US" sz="1700" b="1" dirty="0" smtClean="0">
                <a:solidFill>
                  <a:srgbClr val="09213B"/>
                </a:solidFill>
              </a:rPr>
              <a:t>regulator</a:t>
            </a:r>
            <a:r>
              <a:rPr lang="en-US" sz="1700" dirty="0" smtClean="0">
                <a:solidFill>
                  <a:srgbClr val="09213B"/>
                </a:solidFill>
              </a:rPr>
              <a:t> of the </a:t>
            </a:r>
            <a:r>
              <a:rPr lang="en-US" sz="1700" b="1" dirty="0" smtClean="0">
                <a:solidFill>
                  <a:srgbClr val="09213B"/>
                </a:solidFill>
              </a:rPr>
              <a:t>type-I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than did </a:t>
            </a:r>
            <a:r>
              <a:rPr lang="en-US" sz="1700" b="1" dirty="0" smtClean="0">
                <a:solidFill>
                  <a:srgbClr val="09213B"/>
                </a:solidFill>
              </a:rPr>
              <a:t>wild-type</a:t>
            </a:r>
            <a:r>
              <a:rPr lang="en-US" sz="1700" dirty="0" smtClean="0">
                <a:solidFill>
                  <a:srgbClr val="09213B"/>
                </a:solidFill>
              </a:rPr>
              <a:t> mice.</a:t>
            </a:r>
            <a:endParaRPr lang="en-AU" sz="1700" dirty="0" smtClean="0">
              <a:solidFill>
                <a:srgbClr val="09213B"/>
              </a:solidFill>
            </a:endParaRPr>
          </a:p>
          <a:p>
            <a:pPr marL="180975" indent="-180975">
              <a:buFont typeface="Arial" charset="0"/>
              <a:buNone/>
              <a:defRPr/>
            </a:pPr>
            <a:r>
              <a:rPr lang="en-US" sz="1700" dirty="0" smtClean="0">
                <a:solidFill>
                  <a:srgbClr val="09213B"/>
                </a:solidFill>
              </a:rPr>
              <a:t>Conclusions – </a:t>
            </a:r>
            <a:r>
              <a:rPr lang="en-US" sz="1700" b="1" dirty="0" smtClean="0">
                <a:solidFill>
                  <a:srgbClr val="FF0000"/>
                </a:solidFill>
              </a:rPr>
              <a:t>[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inhibits a subset of </a:t>
            </a:r>
            <a:r>
              <a:rPr lang="en-US" sz="1700" b="1" dirty="0" err="1" smtClean="0">
                <a:solidFill>
                  <a:srgbClr val="09213B"/>
                </a:solidFill>
              </a:rPr>
              <a:t>lipopolysaccharide</a:t>
            </a:r>
            <a:r>
              <a:rPr lang="en-US" sz="1700" dirty="0" smtClean="0">
                <a:solidFill>
                  <a:srgbClr val="09213B"/>
                </a:solidFill>
              </a:rPr>
              <a:t>-</a:t>
            </a:r>
            <a:r>
              <a:rPr lang="en-US" sz="1700" b="1" dirty="0" smtClean="0">
                <a:solidFill>
                  <a:srgbClr val="09213B"/>
                </a:solidFill>
              </a:rPr>
              <a:t>stimulated</a:t>
            </a:r>
            <a:r>
              <a:rPr lang="en-US" sz="1700" dirty="0" smtClean="0">
                <a:solidFill>
                  <a:srgbClr val="09213B"/>
                </a:solidFill>
              </a:rPr>
              <a:t> </a:t>
            </a:r>
            <a:r>
              <a:rPr lang="en-US" sz="1700" b="1" dirty="0" smtClean="0">
                <a:solidFill>
                  <a:srgbClr val="09213B"/>
                </a:solidFill>
              </a:rPr>
              <a:t>macrophage genes</a:t>
            </a:r>
            <a:r>
              <a:rPr lang="en-US" sz="1700" dirty="0" smtClean="0">
                <a:solidFill>
                  <a:srgbClr val="09213B"/>
                </a:solidFill>
              </a:rPr>
              <a:t> that regulate the </a:t>
            </a:r>
            <a:r>
              <a:rPr lang="en-US" sz="1700" b="1" dirty="0" smtClean="0">
                <a:solidFill>
                  <a:srgbClr val="09213B"/>
                </a:solidFill>
              </a:rPr>
              <a:t>type I interferon response</a:t>
            </a:r>
            <a:r>
              <a:rPr lang="en-US" sz="1700" dirty="0" smtClean="0">
                <a:solidFill>
                  <a:srgbClr val="09213B"/>
                </a:solidFill>
              </a:rPr>
              <a:t>, and its </a:t>
            </a:r>
            <a:r>
              <a:rPr lang="en-US" sz="1700" cap="all" dirty="0" smtClean="0">
                <a:solidFill>
                  <a:srgbClr val="09213B"/>
                </a:solidFill>
              </a:rPr>
              <a:t>action</a:t>
            </a:r>
            <a:r>
              <a:rPr lang="en-US" sz="1700" dirty="0" smtClean="0">
                <a:solidFill>
                  <a:srgbClr val="09213B"/>
                </a:solidFill>
              </a:rPr>
              <a:t> is independent of </a:t>
            </a:r>
            <a:r>
              <a:rPr lang="en-US" sz="1700" b="1" dirty="0" smtClean="0">
                <a:solidFill>
                  <a:srgbClr val="09213B"/>
                </a:solidFill>
              </a:rPr>
              <a:t>sterol metabolism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r>
              <a:rPr lang="en-US" sz="1700" b="1" dirty="0" smtClean="0">
                <a:solidFill>
                  <a:srgbClr val="FF0000"/>
                </a:solidFill>
              </a:rPr>
              <a:t>]</a:t>
            </a:r>
            <a:r>
              <a:rPr lang="en-US" sz="1700" dirty="0" smtClean="0">
                <a:solidFill>
                  <a:srgbClr val="09213B"/>
                </a:solidFill>
              </a:rPr>
              <a:t> These findings raise the </a:t>
            </a:r>
            <a:r>
              <a:rPr lang="en-US" sz="1700" cap="all" dirty="0" smtClean="0">
                <a:solidFill>
                  <a:srgbClr val="09213B"/>
                </a:solidFill>
              </a:rPr>
              <a:t>possibility</a:t>
            </a:r>
            <a:r>
              <a:rPr lang="en-US" sz="1700" dirty="0" smtClean="0">
                <a:solidFill>
                  <a:srgbClr val="09213B"/>
                </a:solidFill>
              </a:rPr>
              <a:t> that </a:t>
            </a:r>
            <a:r>
              <a:rPr lang="en-US" sz="1700" cap="all" dirty="0" smtClean="0">
                <a:solidFill>
                  <a:srgbClr val="09213B"/>
                </a:solidFill>
              </a:rPr>
              <a:t>regulation</a:t>
            </a:r>
            <a:r>
              <a:rPr lang="en-US" sz="1700" dirty="0" smtClean="0">
                <a:solidFill>
                  <a:srgbClr val="09213B"/>
                </a:solidFill>
              </a:rPr>
              <a:t> of </a:t>
            </a:r>
            <a:r>
              <a:rPr lang="en-US" sz="1700" b="1" dirty="0" smtClean="0">
                <a:solidFill>
                  <a:srgbClr val="09213B"/>
                </a:solidFill>
              </a:rPr>
              <a:t>macrophage genes</a:t>
            </a:r>
            <a:r>
              <a:rPr lang="en-US" sz="1700" dirty="0" smtClean="0">
                <a:solidFill>
                  <a:srgbClr val="09213B"/>
                </a:solidFill>
              </a:rPr>
              <a:t> by </a:t>
            </a:r>
            <a:r>
              <a:rPr lang="en-US" sz="1700" b="1" dirty="0" smtClean="0">
                <a:solidFill>
                  <a:srgbClr val="09213B"/>
                </a:solidFill>
              </a:rPr>
              <a:t>HDL</a:t>
            </a:r>
            <a:r>
              <a:rPr lang="en-US" sz="1700" dirty="0" smtClean="0">
                <a:solidFill>
                  <a:srgbClr val="09213B"/>
                </a:solidFill>
              </a:rPr>
              <a:t> might link </a:t>
            </a:r>
            <a:r>
              <a:rPr lang="en-US" sz="1700" b="1" dirty="0" smtClean="0">
                <a:solidFill>
                  <a:srgbClr val="09213B"/>
                </a:solidFill>
              </a:rPr>
              <a:t>innate immunity</a:t>
            </a:r>
            <a:r>
              <a:rPr lang="en-US" sz="1700" dirty="0" smtClean="0">
                <a:solidFill>
                  <a:srgbClr val="09213B"/>
                </a:solidFill>
              </a:rPr>
              <a:t> and </a:t>
            </a:r>
            <a:r>
              <a:rPr lang="en-US" sz="1700" b="1" dirty="0" err="1" smtClean="0">
                <a:solidFill>
                  <a:srgbClr val="09213B"/>
                </a:solidFill>
              </a:rPr>
              <a:t>cardioprotection</a:t>
            </a:r>
            <a:r>
              <a:rPr lang="en-US" sz="1700" dirty="0" smtClean="0">
                <a:solidFill>
                  <a:srgbClr val="09213B"/>
                </a:solidFill>
              </a:rPr>
              <a:t>.</a:t>
            </a:r>
            <a:endParaRPr lang="en-AU" sz="1700" dirty="0" smtClean="0">
              <a:solidFill>
                <a:srgbClr val="09213B"/>
              </a:solidFill>
            </a:endParaRPr>
          </a:p>
        </p:txBody>
      </p:sp>
      <p:sp>
        <p:nvSpPr>
          <p:cNvPr id="14336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1FC68BC2-0CAB-4B45-8E38-B5425192B614}" type="slidenum">
              <a:rPr lang="en-US" smtClean="0"/>
              <a:pPr>
                <a:defRPr/>
              </a:pPr>
              <a:t>88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70000" y="161925"/>
            <a:ext cx="7620000" cy="1019175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Conjectures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70000" y="1341438"/>
            <a:ext cx="7620000" cy="478472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en-US" dirty="0" smtClean="0"/>
              <a:t>school lessons:</a:t>
            </a:r>
          </a:p>
          <a:p>
            <a:pPr lvl="1">
              <a:defRPr/>
            </a:pPr>
            <a:r>
              <a:rPr lang="en-US" dirty="0" smtClean="0"/>
              <a:t>‘weaker wording’ within ‘stronger sequencing’</a:t>
            </a:r>
          </a:p>
          <a:p>
            <a:pPr lvl="2">
              <a:defRPr/>
            </a:pPr>
            <a:r>
              <a:rPr lang="en-US" dirty="0" smtClean="0"/>
              <a:t>e.g. </a:t>
            </a:r>
            <a:r>
              <a:rPr lang="en-US" i="1" dirty="0" err="1" smtClean="0"/>
              <a:t>everydays</a:t>
            </a:r>
            <a:r>
              <a:rPr lang="en-US" dirty="0" smtClean="0"/>
              <a:t> within </a:t>
            </a:r>
            <a:r>
              <a:rPr lang="en-US" i="1" dirty="0" smtClean="0"/>
              <a:t>cumulative sequences</a:t>
            </a:r>
          </a:p>
          <a:p>
            <a:pPr lvl="1">
              <a:defRPr/>
            </a:pPr>
            <a:r>
              <a:rPr lang="en-US" dirty="0" smtClean="0"/>
              <a:t>enables building of meanings pedagogically?</a:t>
            </a:r>
          </a:p>
          <a:p>
            <a:pPr lvl="3">
              <a:defRPr/>
            </a:pPr>
            <a:endParaRPr lang="en-US" dirty="0" smtClean="0"/>
          </a:p>
          <a:p>
            <a:pPr>
              <a:defRPr/>
            </a:pPr>
            <a:r>
              <a:rPr lang="en-US" dirty="0" smtClean="0"/>
              <a:t>science abstract</a:t>
            </a:r>
          </a:p>
          <a:p>
            <a:pPr lvl="1">
              <a:defRPr/>
            </a:pPr>
            <a:r>
              <a:rPr lang="en-US" dirty="0" smtClean="0"/>
              <a:t>‘stronger wording’ within ‘weaker sequencing’</a:t>
            </a:r>
          </a:p>
          <a:p>
            <a:pPr lvl="2">
              <a:defRPr/>
            </a:pPr>
            <a:r>
              <a:rPr lang="en-US" dirty="0" smtClean="0"/>
              <a:t>many </a:t>
            </a:r>
            <a:r>
              <a:rPr lang="en-US" i="1" dirty="0" err="1" smtClean="0"/>
              <a:t>technicals</a:t>
            </a:r>
            <a:r>
              <a:rPr lang="en-US" i="1" dirty="0" smtClean="0"/>
              <a:t> </a:t>
            </a:r>
            <a:r>
              <a:rPr lang="en-US" dirty="0" smtClean="0"/>
              <a:t>but fewer </a:t>
            </a:r>
            <a:r>
              <a:rPr lang="en-US" i="1" dirty="0" smtClean="0"/>
              <a:t>cumulative sequences</a:t>
            </a:r>
          </a:p>
          <a:p>
            <a:pPr lvl="1">
              <a:defRPr/>
            </a:pPr>
            <a:r>
              <a:rPr lang="en-US" dirty="0" smtClean="0"/>
              <a:t>based on prior condensation, so little need for meanings to be added by structuring of writing?</a:t>
            </a:r>
            <a:endParaRPr lang="en-US" dirty="0"/>
          </a:p>
        </p:txBody>
      </p:sp>
      <p:sp>
        <p:nvSpPr>
          <p:cNvPr id="133124" name="Content Placeholder 3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D04014A3-82AE-5F4C-A326-58B3E2054C47}" type="slidenum">
              <a:rPr lang="en-US" smtClean="0"/>
              <a:pPr>
                <a:defRPr/>
              </a:pPr>
              <a:t>89</a:t>
            </a:fld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metric: relations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Imagine single unit</a:t>
            </a:r>
          </a:p>
          <a:p>
            <a:pPr lvl="1"/>
            <a:r>
              <a:rPr lang="en-US" dirty="0" smtClean="0"/>
              <a:t>‘</a:t>
            </a:r>
            <a:r>
              <a:rPr lang="en-US" dirty="0" err="1"/>
              <a:t>G</a:t>
            </a:r>
            <a:r>
              <a:rPr lang="en-US" dirty="0" err="1" smtClean="0"/>
              <a:t>wiffly</a:t>
            </a:r>
            <a:r>
              <a:rPr lang="en-US" dirty="0" smtClean="0"/>
              <a:t>’</a:t>
            </a:r>
          </a:p>
          <a:p>
            <a:r>
              <a:rPr lang="en-US" dirty="0" smtClean="0"/>
              <a:t>Add relations</a:t>
            </a:r>
          </a:p>
          <a:p>
            <a:pPr lvl="1"/>
            <a:r>
              <a:rPr lang="en-US" dirty="0" smtClean="0"/>
              <a:t>e.g. ‘There are two kinds of </a:t>
            </a:r>
            <a:r>
              <a:rPr lang="en-US" dirty="0" err="1"/>
              <a:t>G</a:t>
            </a:r>
            <a:r>
              <a:rPr lang="en-US" dirty="0" err="1" smtClean="0"/>
              <a:t>wiffly</a:t>
            </a:r>
            <a:r>
              <a:rPr lang="en-US" dirty="0" smtClean="0"/>
              <a:t>: A-</a:t>
            </a:r>
            <a:r>
              <a:rPr lang="en-US" dirty="0" err="1"/>
              <a:t>G</a:t>
            </a:r>
            <a:r>
              <a:rPr lang="en-US" dirty="0" err="1" smtClean="0"/>
              <a:t>wiffly</a:t>
            </a:r>
            <a:r>
              <a:rPr lang="en-US" dirty="0" smtClean="0"/>
              <a:t> and B-</a:t>
            </a:r>
            <a:r>
              <a:rPr lang="en-US" dirty="0" err="1" smtClean="0"/>
              <a:t>Gwiffly</a:t>
            </a:r>
            <a:r>
              <a:rPr lang="en-US" dirty="0" smtClean="0"/>
              <a:t>’. </a:t>
            </a:r>
          </a:p>
          <a:p>
            <a:r>
              <a:rPr lang="en-US" dirty="0" smtClean="0"/>
              <a:t>That adds relations to two other meanings</a:t>
            </a:r>
          </a:p>
          <a:p>
            <a:r>
              <a:rPr lang="en-US" dirty="0" smtClean="0"/>
              <a:t>Strengthened semantic density through relations between ‘</a:t>
            </a:r>
            <a:r>
              <a:rPr lang="en-US" dirty="0" err="1"/>
              <a:t>G</a:t>
            </a:r>
            <a:r>
              <a:rPr lang="en-US" dirty="0" err="1" smtClean="0"/>
              <a:t>wiffly</a:t>
            </a:r>
            <a:r>
              <a:rPr lang="en-US" dirty="0" smtClean="0"/>
              <a:t>’ and other two.</a:t>
            </a:r>
          </a:p>
          <a:p>
            <a:r>
              <a:rPr lang="en-US" dirty="0" smtClean="0"/>
              <a:t>More relations = stronger semantic density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20CBA16E-0955-8D43-BA62-5C85DDDE9098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 rot="16200000" flipH="1">
            <a:off x="6064469" y="1854233"/>
            <a:ext cx="1159642" cy="539531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>
            <a:endCxn id="21" idx="7"/>
          </p:cNvCxnSpPr>
          <p:nvPr/>
        </p:nvCxnSpPr>
        <p:spPr>
          <a:xfrm flipH="1">
            <a:off x="5956732" y="1544177"/>
            <a:ext cx="453642" cy="1048164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Oval 17"/>
          <p:cNvSpPr/>
          <p:nvPr/>
        </p:nvSpPr>
        <p:spPr>
          <a:xfrm>
            <a:off x="6252718" y="1410110"/>
            <a:ext cx="315310" cy="31531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756401" y="2546165"/>
            <a:ext cx="315310" cy="31531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687598" y="2546165"/>
            <a:ext cx="315310" cy="31531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9839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1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90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2572379" y="1493849"/>
          <a:ext cx="4742820" cy="4521480"/>
        </p:xfrm>
        <a:graphic>
          <a:graphicData uri="http://schemas.openxmlformats.org/drawingml/2006/table">
            <a:tbl>
              <a:tblPr/>
              <a:tblGrid>
                <a:gridCol w="805786"/>
                <a:gridCol w="1814823"/>
                <a:gridCol w="2122211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ascribing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113867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91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3828403" y="1493849"/>
          <a:ext cx="2927997" cy="4521480"/>
        </p:xfrm>
        <a:graphic>
          <a:graphicData uri="http://schemas.openxmlformats.org/drawingml/2006/table">
            <a:tbl>
              <a:tblPr/>
              <a:tblGrid>
                <a:gridCol w="805786"/>
                <a:gridCol w="2122211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394701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92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Two word groups identified as the same, or something is given a name. </a:t>
                      </a: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Shifts all relations from one to the other.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>
                        <a:spcBef>
                          <a:spcPts val="0"/>
                        </a:spcBef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‘This process of coating to enhance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phagocytosis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is called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opsonisation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>
                        <a:spcBef>
                          <a:spcPts val="0"/>
                        </a:spcBef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>
                        <a:spcBef>
                          <a:spcPts val="0"/>
                        </a:spcBef>
                      </a:pPr>
                      <a:r>
                        <a:rPr lang="en-GB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‘Symphony No. 9 in D Minor is the final complete symphony of Ludwig van Beethoven’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1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93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One word group specified as being a sub-type of the other. Sets up a classificatory taxonomy. The sub-type gains the meanings of the type.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>
                        <a:spcBef>
                          <a:spcPts val="0"/>
                        </a:spcBef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‘LCT is a social realist approach’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>
                        <a:spcBef>
                          <a:spcPts val="0"/>
                        </a:spcBef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 heart is a muscular organ’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94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Clauses that give part-whole, composition relationships. Sets up a compositional taxonomy, but the part does not gain the meanings of the whole.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 vertebrate heart is principally composed of cardiac muscle and connective tissue’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‘This website includes principal papers setting out key concepts of LCT’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95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Endows a quality or trait to something. Does not place it in a taxonomy, and so only provides a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characterisation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with the particular participant, not its relation to anything else.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‘Life is very long’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‘you’re lonely’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 Queen is dead’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‘It is still functional’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96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Two words or word groups placed into a causal relationship with each other. Gives the meaning of </a:t>
                      </a:r>
                      <a:r>
                        <a:rPr lang="en-US" sz="2000" i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correlating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plus causation.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‘Pathological myopia can cause functional blindness’ 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 fall in SRAS leads to a contraction of national output’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97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Two word groups are correlated, but what the dependency is, is not specified.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‘Kinetic energy depends on velocity’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‘Happiness changes with age.’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98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961499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127725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Clausing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where a word group is involved in some kind of happening, where it be physical, verbal or mental.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‘Pliny the Younger wrote Tacitus a letter’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 digestion contents of the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phagolysosome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eliminated by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exocytosis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‘Hannah laughed’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‘He remembered it’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www.legitimationcodetheory.com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64384F4F-D0BE-5D44-9A83-5E7D5FA8D9E6}" type="slidenum">
              <a:rPr lang="en-US" smtClean="0"/>
              <a:pPr>
                <a:defRPr/>
              </a:pPr>
              <a:t>99</a:t>
            </a:fld>
            <a:endParaRPr lang="en-US" dirty="0"/>
          </a:p>
        </p:txBody>
      </p:sp>
      <p:graphicFrame>
        <p:nvGraphicFramePr>
          <p:cNvPr id="8" name="object 3"/>
          <p:cNvGraphicFramePr>
            <a:graphicFrameLocks noGrp="1"/>
          </p:cNvGraphicFramePr>
          <p:nvPr/>
        </p:nvGraphicFramePr>
        <p:xfrm>
          <a:off x="1720277" y="1493849"/>
          <a:ext cx="6865034" cy="4521480"/>
        </p:xfrm>
        <a:graphic>
          <a:graphicData uri="http://schemas.openxmlformats.org/drawingml/2006/table">
            <a:tbl>
              <a:tblPr/>
              <a:tblGrid>
                <a:gridCol w="771254"/>
                <a:gridCol w="2031260"/>
                <a:gridCol w="2031260"/>
                <a:gridCol w="2031260"/>
              </a:tblGrid>
              <a:tr h="565185">
                <a:tc rowSpan="8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EC+</a:t>
                      </a: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EC–</a:t>
                      </a: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equating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Posits the existence of something. Doesn’t relate anything to anything else, just gives a new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wordgroup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AU" sz="2000" dirty="0" smtClean="0"/>
                        <a:t>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8">
                  <a:txBody>
                    <a:bodyPr/>
                    <a:lstStyle/>
                    <a:p>
                      <a:pPr marL="176213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‘There are two types of </a:t>
                      </a:r>
                      <a:r>
                        <a:rPr lang="en-US" sz="20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lucocytes</a:t>
                      </a:r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’</a:t>
                      </a:r>
                      <a:endParaRPr lang="en-AU" sz="2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endParaRPr lang="en-US" sz="10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6213" indent="0"/>
                      <a:r>
                        <a:rPr lang="en-US" sz="20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‘There is a light’ </a:t>
                      </a: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classifying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composing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describing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causing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correlating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2C7C9F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narrating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85">
                <a:tc vMerge="1">
                  <a:txBody>
                    <a:bodyPr/>
                    <a:lstStyle/>
                    <a:p>
                      <a:pPr marL="123825" marR="0" lvl="0" indent="0" algn="ctr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Times New Roman" charset="0"/>
                          <a:ea typeface="Times New Roman" charset="0"/>
                          <a:cs typeface="Times New Roman" charset="0"/>
                        </a:rPr>
                        <a:t>establishing</a:t>
                      </a: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pPr marL="182563" marR="0" lvl="0" indent="0" algn="l" defTabSz="4572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Times New Roman" charset="0"/>
                        <a:ea typeface="Times New Roman" charset="0"/>
                        <a:cs typeface="Times New Roman" charset="0"/>
                      </a:endParaRPr>
                    </a:p>
                  </a:txBody>
                  <a:tcPr marL="0" marR="0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4496" name="Content Placeholder 10"/>
          <p:cNvSpPr>
            <a:spLocks noGrp="1"/>
          </p:cNvSpPr>
          <p:nvPr>
            <p:ph sz="quarter" idx="13"/>
          </p:nvPr>
        </p:nvSpPr>
        <p:spPr bwMode="auto">
          <a:xfrm>
            <a:off x="0" y="1181100"/>
            <a:ext cx="1127125" cy="5676900"/>
          </a:xfrm>
          <a:gradFill>
            <a:gsLst>
              <a:gs pos="0">
                <a:srgbClr val="FFFFFF"/>
              </a:gs>
              <a:gs pos="60001">
                <a:srgbClr val="000032"/>
              </a:gs>
              <a:gs pos="100000">
                <a:srgbClr val="000032"/>
              </a:gs>
            </a:gsLst>
            <a:lin ang="5400000"/>
          </a:gra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cxnSp>
        <p:nvCxnSpPr>
          <p:cNvPr id="11" name="Straight Arrow Connector 10"/>
          <p:cNvCxnSpPr/>
          <p:nvPr/>
        </p:nvCxnSpPr>
        <p:spPr>
          <a:xfrm rot="5400000">
            <a:off x="222267" y="3724785"/>
            <a:ext cx="3671271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 w="lg" len="lg"/>
            <a:tailEnd type="triangl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1269937" y="162133"/>
            <a:ext cx="7619452" cy="1018562"/>
          </a:xfrm>
        </p:spPr>
        <p:txBody>
          <a:bodyPr/>
          <a:lstStyle/>
          <a:p>
            <a:r>
              <a:rPr lang="en-US" dirty="0" err="1" smtClean="0"/>
              <a:t>Clausing</a:t>
            </a:r>
            <a:endParaRPr lang="en-US" dirty="0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Breeze">
      <a:dk1>
        <a:sysClr val="windowText" lastClr="000000"/>
      </a:dk1>
      <a:lt1>
        <a:sysClr val="window" lastClr="FFFFFF"/>
      </a:lt1>
      <a:dk2>
        <a:srgbClr val="09213B"/>
      </a:dk2>
      <a:lt2>
        <a:srgbClr val="D5EDF4"/>
      </a:lt2>
      <a:accent1>
        <a:srgbClr val="2C7C9F"/>
      </a:accent1>
      <a:accent2>
        <a:srgbClr val="244A58"/>
      </a:accent2>
      <a:accent3>
        <a:srgbClr val="E2751D"/>
      </a:accent3>
      <a:accent4>
        <a:srgbClr val="FFB400"/>
      </a:accent4>
      <a:accent5>
        <a:srgbClr val="7EB606"/>
      </a:accent5>
      <a:accent6>
        <a:srgbClr val="C00000"/>
      </a:accent6>
      <a:hlink>
        <a:srgbClr val="7030A0"/>
      </a:hlink>
      <a:folHlink>
        <a:srgbClr val="00B0F0"/>
      </a:folHlink>
    </a:clrScheme>
    <a:fontScheme name="Office Classic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30642</TotalTime>
  <Words>5560</Words>
  <Application>Microsoft Macintosh PowerPoint</Application>
  <PresentationFormat>On-screen Show (4:3)</PresentationFormat>
  <Paragraphs>2369</Paragraphs>
  <Slides>110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Links</vt:lpstr>
      </vt:variant>
      <vt:variant>
        <vt:i4>3</vt:i4>
      </vt:variant>
      <vt:variant>
        <vt:lpstr>Slide Titles</vt:lpstr>
      </vt:variant>
      <vt:variant>
        <vt:i4>110</vt:i4>
      </vt:variant>
    </vt:vector>
  </HeadingPairs>
  <TitlesOfParts>
    <vt:vector size="115" baseType="lpstr">
      <vt:lpstr>Office Theme</vt:lpstr>
      <vt:lpstr>1_Office Theme</vt:lpstr>
      <vt:lpstr>!OLE_LINK3</vt:lpstr>
      <vt:lpstr>!OLE_LINK3</vt:lpstr>
      <vt:lpstr>!OLE_LINK3</vt:lpstr>
      <vt:lpstr>Semantic density Translation devices for discourse  Karl Maton University of Sydney</vt:lpstr>
      <vt:lpstr>The PEAK Project</vt:lpstr>
      <vt:lpstr>Translation devices</vt:lpstr>
      <vt:lpstr>What is a ‘translation device’?</vt:lpstr>
      <vt:lpstr>A translation device</vt:lpstr>
      <vt:lpstr>Tools for semantic density</vt:lpstr>
      <vt:lpstr>Semantic density</vt:lpstr>
      <vt:lpstr>Semantic density</vt:lpstr>
      <vt:lpstr>Basic metric: relations</vt:lpstr>
      <vt:lpstr>PowerPoint Presentation</vt:lpstr>
      <vt:lpstr>PowerPoint Presentation</vt:lpstr>
      <vt:lpstr>First level of translation device</vt:lpstr>
      <vt:lpstr>Technicals</vt:lpstr>
      <vt:lpstr>First level of translation device</vt:lpstr>
      <vt:lpstr>Everydays</vt:lpstr>
      <vt:lpstr>First level of translation device</vt:lpstr>
      <vt:lpstr>Consolidateds</vt:lpstr>
      <vt:lpstr>Work by Eszter Szenes</vt:lpstr>
      <vt:lpstr>Important:</vt:lpstr>
      <vt:lpstr>PowerPoint Presentation</vt:lpstr>
      <vt:lpstr>PowerPoint Presentation</vt:lpstr>
      <vt:lpstr>PowerPoint Presentation</vt:lpstr>
      <vt:lpstr>Stronger semantic density (sub-types)</vt:lpstr>
      <vt:lpstr>Technical-conglomerate</vt:lpstr>
      <vt:lpstr>Stronger semantic density (sub-types)</vt:lpstr>
      <vt:lpstr>PowerPoint Presentation</vt:lpstr>
      <vt:lpstr>PowerPoint Presentation</vt:lpstr>
      <vt:lpstr>Conglomerate-happenings</vt:lpstr>
      <vt:lpstr>Conglomerate-things</vt:lpstr>
      <vt:lpstr>Unitaries</vt:lpstr>
      <vt:lpstr>PowerPoint Presentation</vt:lpstr>
      <vt:lpstr>Weaker semantic density (sub-types)</vt:lpstr>
      <vt:lpstr>Weaker semantic density (sub-types)</vt:lpstr>
      <vt:lpstr>PowerPoint Presentation</vt:lpstr>
      <vt:lpstr>PowerPoint Presentation</vt:lpstr>
      <vt:lpstr>Medium semantic density (sub-types)</vt:lpstr>
      <vt:lpstr>Medium semantic density (sub-types)</vt:lpstr>
      <vt:lpstr>Translation device for semantic density</vt:lpstr>
      <vt:lpstr>Translation device for semantic density</vt:lpstr>
      <vt:lpstr>Wording and Word-grouping</vt:lpstr>
      <vt:lpstr>Modified word-grouping</vt:lpstr>
      <vt:lpstr>Translation device for semantic density</vt:lpstr>
      <vt:lpstr>Factors of stronger semantic density</vt:lpstr>
      <vt:lpstr>Semantic codes</vt:lpstr>
      <vt:lpstr>Semantic codes</vt:lpstr>
      <vt:lpstr>Semantic codes</vt:lpstr>
      <vt:lpstr>Semantic codes</vt:lpstr>
      <vt:lpstr>Semantic codes</vt:lpstr>
      <vt:lpstr>Semantic density profile</vt:lpstr>
      <vt:lpstr>Annotation</vt:lpstr>
      <vt:lpstr>A semantic wave in History teaching </vt:lpstr>
      <vt:lpstr>PowerPoint Presentation</vt:lpstr>
      <vt:lpstr>PowerPoint Presentation</vt:lpstr>
      <vt:lpstr>PowerPoint Presentation</vt:lpstr>
      <vt:lpstr>A semantic wave in History teaching </vt:lpstr>
      <vt:lpstr>PowerPoint Presentation</vt:lpstr>
      <vt:lpstr>PowerPoint Presentation</vt:lpstr>
      <vt:lpstr>PowerPoint Presentation</vt:lpstr>
      <vt:lpstr>A semantic wave in Biology teaching </vt:lpstr>
      <vt:lpstr>PowerPoint Presentation</vt:lpstr>
      <vt:lpstr>PowerPoint Presentation</vt:lpstr>
      <vt:lpstr>PowerPoint Presentation</vt:lpstr>
      <vt:lpstr>Abstract of science article</vt:lpstr>
      <vt:lpstr>Three translation devices</vt:lpstr>
      <vt:lpstr>PowerPoint Presentation</vt:lpstr>
      <vt:lpstr>PowerPoint Presentation</vt:lpstr>
      <vt:lpstr>Sequencing (main types only)</vt:lpstr>
      <vt:lpstr>Sequencing (main types only)</vt:lpstr>
      <vt:lpstr>Sequencing (main types only)</vt:lpstr>
      <vt:lpstr>PowerPoint Presentation</vt:lpstr>
      <vt:lpstr>PowerPoint Presentation</vt:lpstr>
      <vt:lpstr>Subsumptive sequencing</vt:lpstr>
      <vt:lpstr>PowerPoint Presentation</vt:lpstr>
      <vt:lpstr>Assumptive sequencing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Annotation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semantic wave in Biology teaching </vt:lpstr>
      <vt:lpstr>PowerPoint Presentation</vt:lpstr>
      <vt:lpstr>Conjectures</vt:lpstr>
      <vt:lpstr>Clausing</vt:lpstr>
      <vt:lpstr>Clausing</vt:lpstr>
      <vt:lpstr>Clausing</vt:lpstr>
      <vt:lpstr>Clausing</vt:lpstr>
      <vt:lpstr>Clausing</vt:lpstr>
      <vt:lpstr>Clausing</vt:lpstr>
      <vt:lpstr>Clausing</vt:lpstr>
      <vt:lpstr>Clausing</vt:lpstr>
      <vt:lpstr>Clausing</vt:lpstr>
      <vt:lpstr>Clausing</vt:lpstr>
      <vt:lpstr>Clausing tool</vt:lpstr>
      <vt:lpstr>Annotation</vt:lpstr>
      <vt:lpstr>+ orange / red / green / blue –</vt:lpstr>
      <vt:lpstr>+ orange / red / green / blue –</vt:lpstr>
      <vt:lpstr>A semantic wave in History teaching </vt:lpstr>
      <vt:lpstr>+ orange / red / green / blue –</vt:lpstr>
      <vt:lpstr>A semantic wave in History teaching </vt:lpstr>
      <vt:lpstr>Abstract of science article</vt:lpstr>
      <vt:lpstr>PowerPoint Presentation</vt:lpstr>
      <vt:lpstr>Conclusions</vt:lpstr>
      <vt:lpstr>Strange sociology</vt:lpstr>
    </vt:vector>
  </TitlesOfParts>
  <Company>University of Sydney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Karl Maton</dc:creator>
  <cp:lastModifiedBy>Karl Maton</cp:lastModifiedBy>
  <cp:revision>395</cp:revision>
  <dcterms:created xsi:type="dcterms:W3CDTF">2014-05-04T05:42:08Z</dcterms:created>
  <dcterms:modified xsi:type="dcterms:W3CDTF">2014-12-01T05:15:25Z</dcterms:modified>
</cp:coreProperties>
</file>